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301" r:id="rId4"/>
    <p:sldId id="302" r:id="rId5"/>
    <p:sldId id="303" r:id="rId6"/>
    <p:sldId id="461" r:id="rId7"/>
    <p:sldId id="463" r:id="rId8"/>
    <p:sldId id="438" r:id="rId9"/>
    <p:sldId id="447" r:id="rId10"/>
    <p:sldId id="448" r:id="rId11"/>
    <p:sldId id="293" r:id="rId12"/>
    <p:sldId id="296" r:id="rId13"/>
    <p:sldId id="442" r:id="rId14"/>
    <p:sldId id="456" r:id="rId15"/>
    <p:sldId id="455" r:id="rId16"/>
    <p:sldId id="449" r:id="rId17"/>
    <p:sldId id="446" r:id="rId18"/>
    <p:sldId id="452" r:id="rId19"/>
    <p:sldId id="457" r:id="rId20"/>
    <p:sldId id="464" r:id="rId21"/>
    <p:sldId id="454" r:id="rId22"/>
    <p:sldId id="453" r:id="rId23"/>
    <p:sldId id="443" r:id="rId24"/>
    <p:sldId id="295" r:id="rId25"/>
    <p:sldId id="445" r:id="rId26"/>
    <p:sldId id="441" r:id="rId27"/>
    <p:sldId id="440" r:id="rId28"/>
    <p:sldId id="288" r:id="rId29"/>
    <p:sldId id="46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63F9AF-3AB5-4B47-A8FB-140A03B5B472}" v="2224" dt="2023-01-24T15:06:04.797"/>
    <p1510:client id="{F955CF04-B6BD-3B46-AF8C-738E3567A1DB}" v="964" dt="2023-01-20T20:59:53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878"/>
  </p:normalViewPr>
  <p:slideViewPr>
    <p:cSldViewPr snapToGrid="0">
      <p:cViewPr varScale="1">
        <p:scale>
          <a:sx n="100" d="100"/>
          <a:sy n="100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33C5E-FAEB-CE40-A6A2-950E873F7EE8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5ACBE-ABA0-5B46-946E-58206C702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8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0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963-F135-5D42-B876-68AB06E19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F774-EC06-6D5D-099C-82F3E6F3B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9BA96-DA95-5414-D0BD-94CC6816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6E43C-79C1-E555-16C7-EE2748DC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010E3-2A61-8D68-D0CB-D977192D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6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F16E-E5B1-187A-4FB7-340BB9BD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F105F-99FF-91C7-4B97-649B96921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61C9E-BF06-8FC8-131B-D25F8051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6B478-04E9-AB49-8B4E-0BE2A3BA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5CA2E-6813-C0AD-F788-60C91014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29698-049D-6C70-AA6A-E6FFAB97A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E6B02-70C7-E89D-8A60-DB5EC5747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D31C-7C04-6753-2AE6-B4A2DA03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A28D6-A4E1-06BE-DC36-CEC22ADF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E35FE-ADCC-B129-0B06-E417A6F11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3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17F7-7B07-C064-8031-E3D01658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>
            <a:normAutofit/>
          </a:bodyPr>
          <a:lstStyle>
            <a:lvl1pPr>
              <a:defRPr sz="2800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EBB1-861C-A3E5-6A89-C6A423D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CAE2F-F2BB-E54C-CEA3-A82F3A5E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3267-0925-6BA9-E02B-4A76C662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90860" cy="365125"/>
          </a:xfrm>
        </p:spPr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41BB68-CF48-FE6D-F165-AC0F577ED6C1}"/>
              </a:ext>
            </a:extLst>
          </p:cNvPr>
          <p:cNvCxnSpPr/>
          <p:nvPr userDrawn="1"/>
        </p:nvCxnSpPr>
        <p:spPr>
          <a:xfrm>
            <a:off x="0" y="544234"/>
            <a:ext cx="12192000" cy="0"/>
          </a:xfrm>
          <a:prstGeom prst="line">
            <a:avLst/>
          </a:prstGeom>
          <a:ln w="76200">
            <a:solidFill>
              <a:srgbClr val="F6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15A3C6-8261-F2D8-FC23-46D9CCAC55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52" y="6280293"/>
            <a:ext cx="1398295" cy="5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2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B151-B51C-D058-EDE0-00E859B3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6B482-B344-2135-DC8A-2B562027F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233DE-3730-F818-1678-13117E23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1C35-AFC4-A52F-0D28-318D099E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7B3CE-3600-D988-A154-5A1FC418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4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29EF-241A-A860-8E91-944BFB26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F35D-ADE9-0E22-9A56-8AEA672D3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1F592-0155-97EE-71E2-265CD5B91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D499A-0643-AA07-0202-5CF7D542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1B519-DBE5-3236-DC4F-C76C94C4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FD3D6-A15C-8366-2471-15BFF047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7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CCB7-C9B2-220A-ED7D-D70C601D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C8E68-0509-C8B8-21CB-4B1D03FCF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62E8-CECD-CDFF-EC93-593D56E5D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0CAB3-AEC0-C32D-CEC0-0ACBAB3A9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3F58F-AD49-FFAB-C62E-0B5953BA1E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09869-5252-28A0-FE7F-8268EEAB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C2432-C86F-B6D4-DBCF-A5EA7DF4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4DE9A-5282-5328-6741-90BA3E93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944E-9AD3-196B-4CAD-A3F52F2A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C784F-0528-208D-F623-CE00D3EC1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A47ED-2843-A140-E72B-0E788B06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65AE6-FB1E-74F1-0652-B577E861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4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BA2F0-0369-53E1-67EC-E5A33493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60BCD-D328-71B6-4131-E8B91430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0052A-DD19-968C-DF5A-062C698F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6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83DC-40AC-D30E-9DFC-625ED9E1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BD8D-04BA-652A-D58F-2E1BDBFC8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E6036-860F-5032-CE46-CBE1A4472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04816-2FE4-FDD1-9414-3151AF29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1326F-2C77-7620-2176-161FBAC1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86999-CDC7-0D96-AD8E-B6DCD012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0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4D6-6E4D-E3F0-E7C8-6232D434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F5867-2232-EB6F-DF7E-9767F9325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66664-5BF6-B5EB-0624-E77FA682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C8465-D968-D818-8736-89A9B235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3C2D-95BE-5A2C-0E46-5837A2FB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E7663-CCDD-30CD-CF1B-31C0872C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97279-23B0-38F9-8D38-4A8DB984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CF16F-5A2A-1E92-2C03-6FC5362BA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3F42-AA12-CB6B-9527-1B248ECBC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40892-F0BF-F94D-B6A3-7A1A9EF38262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94FE9-32A4-005A-F773-B302CFB63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C2F4F-7176-0DF8-B94C-30314F44A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ssrm@illinois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3blue1brown.com/lessons/fourier-transforms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49.png"/><Relationship Id="rId5" Type="http://schemas.microsoft.com/office/2007/relationships/media" Target="../media/media3.wav"/><Relationship Id="rId10" Type="http://schemas.openxmlformats.org/officeDocument/2006/relationships/image" Target="../media/image52.png"/><Relationship Id="rId4" Type="http://schemas.openxmlformats.org/officeDocument/2006/relationships/audio" Target="../media/media2.wav"/><Relationship Id="rId9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B0A9E260-5895-6153-E1A3-597EFF76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15318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29E0-0872-FBD3-5AC4-23EB0E55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272" y="122765"/>
            <a:ext cx="9144000" cy="173606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GEOL593: Seismology and Earth Structure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>
                <a:latin typeface="Helvetica Light" panose="020B0403020202020204" pitchFamily="34" charset="0"/>
                <a:ea typeface="Roboto" panose="02000000000000000000" pitchFamily="2" charset="0"/>
              </a:rPr>
              <a:t>Spring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7F03-7338-274B-5321-8F44B2F2B5C8}"/>
              </a:ext>
            </a:extLst>
          </p:cNvPr>
          <p:cNvSpPr txBox="1"/>
          <p:nvPr/>
        </p:nvSpPr>
        <p:spPr>
          <a:xfrm>
            <a:off x="2576593" y="2228671"/>
            <a:ext cx="7356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Roboto Thin" panose="02000000000000000000" pitchFamily="2" charset="0"/>
                <a:ea typeface="Roboto Thin" panose="02000000000000000000" pitchFamily="2" charset="0"/>
              </a:rPr>
              <a:t>Lecture 2: </a:t>
            </a:r>
            <a:r>
              <a:rPr lang="en-US" sz="3600" b="1" i="1">
                <a:latin typeface="Roboto Thin" panose="02000000000000000000" pitchFamily="2" charset="0"/>
                <a:ea typeface="Roboto Thin" panose="02000000000000000000" pitchFamily="2" charset="0"/>
              </a:rPr>
              <a:t>Seismic signal processing</a:t>
            </a:r>
          </a:p>
          <a:p>
            <a:pPr algn="ctr"/>
            <a:r>
              <a:rPr lang="en-US" sz="3600">
                <a:latin typeface="Roboto Thin" panose="02000000000000000000" pitchFamily="2" charset="0"/>
                <a:ea typeface="Roboto Thin" panose="02000000000000000000" pitchFamily="2" charset="0"/>
              </a:rPr>
              <a:t>1/24/23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B7A04-44F8-C7B9-F05E-C90FE7A9D154}"/>
              </a:ext>
            </a:extLst>
          </p:cNvPr>
          <p:cNvSpPr txBox="1"/>
          <p:nvPr/>
        </p:nvSpPr>
        <p:spPr>
          <a:xfrm>
            <a:off x="9837774" y="5422392"/>
            <a:ext cx="272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Ross Maguire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rossrm@illinois.edu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3014 NHB</a:t>
            </a:r>
          </a:p>
        </p:txBody>
      </p:sp>
    </p:spTree>
    <p:extLst>
      <p:ext uri="{BB962C8B-B14F-4D97-AF65-F5344CB8AC3E}">
        <p14:creationId xmlns:p14="http://schemas.microsoft.com/office/powerpoint/2010/main" val="326411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FF1C-3E2E-48BA-E985-E3F1A3FB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Complex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276D0-449F-E3A6-6CD0-CF10FDD5D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28521" y="681037"/>
                <a:ext cx="8460500" cy="573398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 can describe the same wave using a complex coefficient A: </a:t>
                </a:r>
              </a:p>
              <a:p>
                <a:pPr marL="0" indent="0">
                  <a:buNone/>
                </a:pPr>
                <a:endParaRPr lang="en-US" sz="20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925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𝐴𝑒</m:t>
                              </m:r>
                            </m:e>
                            <m:sup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l-GR" sz="2000" i="1" dirty="0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𝑅𝑒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𝑖𝑏</m:t>
                              </m:r>
                            </m:e>
                          </m:d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dirty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  <m:r>
                                        <a:rPr lang="en-US" sz="2000" i="1" dirty="0" err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349250" lvl="1" indent="0">
                  <a:buFont typeface="Arial" panose="020B0604020202020204" pitchFamily="34" charset="0"/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34925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]</m:t>
                      </m:r>
                      <m:func>
                        <m:func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𝐼𝑚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]</m:t>
                      </m:r>
                      <m:func>
                        <m:func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000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276D0-449F-E3A6-6CD0-CF10FDD5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521" y="681037"/>
                <a:ext cx="8460500" cy="5733987"/>
              </a:xfrm>
              <a:prstGeom prst="rect">
                <a:avLst/>
              </a:prstGeom>
              <a:blipFill>
                <a:blip r:embed="rId2"/>
                <a:stretch>
                  <a:fillRect l="-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86B1179-C400-C67F-60C9-36728B19A82D}"/>
              </a:ext>
            </a:extLst>
          </p:cNvPr>
          <p:cNvSpPr txBox="1"/>
          <p:nvPr/>
        </p:nvSpPr>
        <p:spPr>
          <a:xfrm>
            <a:off x="6096000" y="3548030"/>
            <a:ext cx="475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Often, Re{} is left out, but it’s there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2852C4-F854-6A22-1DC8-F8E7F411279B}"/>
              </a:ext>
            </a:extLst>
          </p:cNvPr>
          <p:cNvCxnSpPr/>
          <p:nvPr/>
        </p:nvCxnSpPr>
        <p:spPr>
          <a:xfrm flipV="1">
            <a:off x="6458771" y="2905246"/>
            <a:ext cx="0" cy="523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FEAC977-90E2-A68A-AF1B-30CF42D1A681}"/>
              </a:ext>
            </a:extLst>
          </p:cNvPr>
          <p:cNvSpPr/>
          <p:nvPr/>
        </p:nvSpPr>
        <p:spPr>
          <a:xfrm>
            <a:off x="6290939" y="2488557"/>
            <a:ext cx="405114" cy="41668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E51868-B6CB-23AE-D9A0-620E4E1367F1}"/>
              </a:ext>
            </a:extLst>
          </p:cNvPr>
          <p:cNvSpPr/>
          <p:nvPr/>
        </p:nvSpPr>
        <p:spPr>
          <a:xfrm>
            <a:off x="4012656" y="1888604"/>
            <a:ext cx="405114" cy="41668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1F77CF-235D-B5B4-8C72-DC7F15B8D344}"/>
              </a:ext>
            </a:extLst>
          </p:cNvPr>
          <p:cNvSpPr/>
          <p:nvPr/>
        </p:nvSpPr>
        <p:spPr>
          <a:xfrm>
            <a:off x="5567199" y="1875388"/>
            <a:ext cx="405114" cy="41668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2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939D-1080-BC29-3F7B-7CE61EAD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series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723C590B-1891-4A90-84D6-272E940D5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82" y="2994408"/>
            <a:ext cx="6188026" cy="34786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2DDAA9-2BE4-0685-D2CB-CEA3624207A0}"/>
              </a:ext>
            </a:extLst>
          </p:cNvPr>
          <p:cNvSpPr txBox="1"/>
          <p:nvPr/>
        </p:nvSpPr>
        <p:spPr>
          <a:xfrm>
            <a:off x="807522" y="950026"/>
            <a:ext cx="10569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Any signal can be described by a summation of harmonic waves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DA37C-6B76-C5F8-799A-E52648D9CE24}"/>
              </a:ext>
            </a:extLst>
          </p:cNvPr>
          <p:cNvSpPr txBox="1"/>
          <p:nvPr/>
        </p:nvSpPr>
        <p:spPr>
          <a:xfrm>
            <a:off x="807522" y="1486450"/>
            <a:ext cx="667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Nice visual introduction to Fourier analysis: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https://www.3blue1brown.com/lessons/</a:t>
            </a:r>
            <a:r>
              <a:rPr lang="en-US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fourier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-transforms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939D-1080-BC29-3F7B-7CE61EAD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Fourier transform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DF63C87-7D65-8730-0545-8953AAFD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74" y="2327977"/>
            <a:ext cx="3895236" cy="249162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45ADBA4-E64E-A21C-2D8D-81A77F8AC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301" y="1446048"/>
            <a:ext cx="3110191" cy="212774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AA3D5E1-7365-D8D5-ED89-FC7B11AE5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032" y="4225861"/>
            <a:ext cx="2449249" cy="24962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B3AC29-A294-AE61-D7CA-09CC54764F59}"/>
              </a:ext>
            </a:extLst>
          </p:cNvPr>
          <p:cNvCxnSpPr/>
          <p:nvPr/>
        </p:nvCxnSpPr>
        <p:spPr>
          <a:xfrm>
            <a:off x="5776940" y="3687242"/>
            <a:ext cx="0" cy="5386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711092E-3993-FE54-502D-BE88B09CA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7032" y="715920"/>
            <a:ext cx="2460059" cy="59637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B30BCE6-163D-CFD2-B199-A7C2B79E5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092" y="1446048"/>
            <a:ext cx="3110191" cy="212774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50EDA0D-890C-7A55-D8BE-E3DEDA9E1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823" y="4225861"/>
            <a:ext cx="2449249" cy="249622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5DBAFA-F7D3-6454-73AA-98CA135D4E33}"/>
              </a:ext>
            </a:extLst>
          </p:cNvPr>
          <p:cNvCxnSpPr>
            <a:cxnSpLocks/>
          </p:cNvCxnSpPr>
          <p:nvPr/>
        </p:nvCxnSpPr>
        <p:spPr>
          <a:xfrm flipV="1">
            <a:off x="9507283" y="3687242"/>
            <a:ext cx="0" cy="4621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8F35450-C7F2-B010-1864-4D7559F20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2092" y="715920"/>
            <a:ext cx="3056437" cy="59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92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2A41-5749-CF63-EAC8-6C1B9FE4D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Amplitude/ phase spectrum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0ABCC2-5B57-EE49-1DC1-C1BBA1E3820A}"/>
              </a:ext>
            </a:extLst>
          </p:cNvPr>
          <p:cNvSpPr txBox="1"/>
          <p:nvPr/>
        </p:nvSpPr>
        <p:spPr>
          <a:xfrm>
            <a:off x="536028" y="966951"/>
            <a:ext cx="531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Amplitude spectrum: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C4B86-619C-1C3C-0AA1-CF98CCFE9C7B}"/>
              </a:ext>
            </a:extLst>
          </p:cNvPr>
          <p:cNvSpPr txBox="1"/>
          <p:nvPr/>
        </p:nvSpPr>
        <p:spPr>
          <a:xfrm>
            <a:off x="536028" y="2916620"/>
            <a:ext cx="5318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Phase spectrum: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F6FE4-9CA5-0119-0ECE-A363A8FA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" y="3429000"/>
            <a:ext cx="4820307" cy="388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F4F88-40AF-A1B9-90CC-AA412F6AF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72" y="1429497"/>
            <a:ext cx="4616638" cy="369331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6748FD8-039C-9FCD-DADE-669704380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912" y="1034690"/>
            <a:ext cx="5490016" cy="3810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7E21CD-64EF-3D14-0325-5A04417F6CC4}"/>
              </a:ext>
            </a:extLst>
          </p:cNvPr>
          <p:cNvSpPr txBox="1"/>
          <p:nvPr/>
        </p:nvSpPr>
        <p:spPr>
          <a:xfrm>
            <a:off x="7327076" y="4890243"/>
            <a:ext cx="574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From Zhou (2014), Practical Seismic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43886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016B-993C-84C8-3A37-EE881930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spectrum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0C06C-62CE-B6E0-E63E-FD1B1282F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3895"/>
            <a:ext cx="5509647" cy="432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33F78-C175-4070-F271-3356E21B7BEE}"/>
                  </a:ext>
                </a:extLst>
              </p:cNvPr>
              <p:cNvSpPr txBox="1"/>
              <p:nvPr/>
            </p:nvSpPr>
            <p:spPr>
              <a:xfrm>
                <a:off x="475013" y="1270658"/>
                <a:ext cx="8743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Power spectrum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400"/>
                  <a:t> = |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400"/>
                  <a:t> |</a:t>
                </a:r>
                <a:r>
                  <a:rPr lang="en-US" sz="2400" baseline="30000"/>
                  <a:t>2</a:t>
                </a:r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33F78-C175-4070-F271-3356E21B7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13" y="1270658"/>
                <a:ext cx="8743550" cy="461665"/>
              </a:xfrm>
              <a:prstGeom prst="rect">
                <a:avLst/>
              </a:prstGeom>
              <a:blipFill>
                <a:blip r:embed="rId3"/>
                <a:stretch>
                  <a:fillRect l="-1116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834F4B4-607E-D3A4-4EF2-F6E1E202121C}"/>
              </a:ext>
            </a:extLst>
          </p:cNvPr>
          <p:cNvSpPr txBox="1"/>
          <p:nvPr/>
        </p:nvSpPr>
        <p:spPr>
          <a:xfrm>
            <a:off x="475013" y="2967335"/>
            <a:ext cx="4975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*Typically, the reference value is 1</a:t>
            </a:r>
            <a:endParaRPr lang="en-US" sz="2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5A48E5-C383-2018-7D65-A79681DA1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53" y="2178379"/>
            <a:ext cx="4456146" cy="37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3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8CBA-7851-8B00-F14A-A0A81F00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the Fourier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046EB-ED2B-B469-2643-5116F1D8A4BC}"/>
              </a:ext>
            </a:extLst>
          </p:cNvPr>
          <p:cNvSpPr txBox="1"/>
          <p:nvPr/>
        </p:nvSpPr>
        <p:spPr>
          <a:xfrm>
            <a:off x="1778496" y="1622137"/>
            <a:ext cx="3031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Differentiation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5088F-6FE4-65B3-80AD-0B43ED55E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63" y="1429877"/>
            <a:ext cx="2795456" cy="793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4F03A-3496-B341-ED69-63574E064687}"/>
              </a:ext>
            </a:extLst>
          </p:cNvPr>
          <p:cNvSpPr txBox="1"/>
          <p:nvPr/>
        </p:nvSpPr>
        <p:spPr>
          <a:xfrm>
            <a:off x="7389568" y="1487433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C8FAFD-69C3-D68E-EA4A-C27F76BAB7F3}"/>
              </a:ext>
            </a:extLst>
          </p:cNvPr>
          <p:cNvSpPr txBox="1"/>
          <p:nvPr/>
        </p:nvSpPr>
        <p:spPr>
          <a:xfrm>
            <a:off x="1778495" y="2588185"/>
            <a:ext cx="3031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Convolution</a:t>
            </a: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84C20-792D-3BB0-D280-C808E5045834}"/>
              </a:ext>
            </a:extLst>
          </p:cNvPr>
          <p:cNvSpPr txBox="1"/>
          <p:nvPr/>
        </p:nvSpPr>
        <p:spPr>
          <a:xfrm>
            <a:off x="1778494" y="3643110"/>
            <a:ext cx="3031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shift</a:t>
            </a: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006C9-954C-4C3A-8FB7-471547ED901C}"/>
              </a:ext>
            </a:extLst>
          </p:cNvPr>
          <p:cNvSpPr txBox="1"/>
          <p:nvPr/>
        </p:nvSpPr>
        <p:spPr>
          <a:xfrm>
            <a:off x="1778494" y="4706941"/>
            <a:ext cx="30310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Parseval’s theorem</a:t>
            </a:r>
          </a:p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2D8972-A62D-3831-AA5A-7BB74B0F9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90" y="2611855"/>
            <a:ext cx="3668963" cy="323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1B66E3-0FFD-BF09-4FF9-9C90EC11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30" y="3427065"/>
            <a:ext cx="6215016" cy="4632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7A3498-60FE-18A3-33A9-F46EB5392259}"/>
              </a:ext>
            </a:extLst>
          </p:cNvPr>
          <p:cNvSpPr txBox="1"/>
          <p:nvPr/>
        </p:nvSpPr>
        <p:spPr>
          <a:xfrm>
            <a:off x="7413318" y="239818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C9E5B3-0AD9-D1CD-4B47-7C8BA23511DB}"/>
              </a:ext>
            </a:extLst>
          </p:cNvPr>
          <p:cNvSpPr txBox="1"/>
          <p:nvPr/>
        </p:nvSpPr>
        <p:spPr>
          <a:xfrm>
            <a:off x="7408038" y="3302713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FT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EE1A8B-B573-EEA2-83D7-E7AC3CE02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009" y="4546170"/>
            <a:ext cx="4719479" cy="8207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406845-0C4A-B2A4-2FBB-A8487DC13993}"/>
              </a:ext>
            </a:extLst>
          </p:cNvPr>
          <p:cNvSpPr txBox="1"/>
          <p:nvPr/>
        </p:nvSpPr>
        <p:spPr>
          <a:xfrm>
            <a:off x="7443663" y="462482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</a:rPr>
              <a:t>FT</a:t>
            </a:r>
          </a:p>
        </p:txBody>
      </p:sp>
    </p:spTree>
    <p:extLst>
      <p:ext uri="{BB962C8B-B14F-4D97-AF65-F5344CB8AC3E}">
        <p14:creationId xmlns:p14="http://schemas.microsoft.com/office/powerpoint/2010/main" val="1125139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DC3B-8DC0-F650-E41B-5CB7DBD4C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signals and sampling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36097-9970-4E72-FF04-80ABDA8FC2ED}"/>
              </a:ext>
            </a:extLst>
          </p:cNvPr>
          <p:cNvSpPr txBox="1"/>
          <p:nvPr/>
        </p:nvSpPr>
        <p:spPr>
          <a:xfrm>
            <a:off x="6476158" y="4879045"/>
            <a:ext cx="4134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 adequately sample a signal, we require </a:t>
            </a:r>
            <a:r>
              <a:rPr lang="en-US" b="1"/>
              <a:t>at least 2 points per wavelength cycle</a:t>
            </a:r>
          </a:p>
        </p:txBody>
      </p:sp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A892325D-389D-7A50-B689-B06CB8090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02" y="681037"/>
            <a:ext cx="5193141" cy="3020687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A39A73E-58B5-77CA-6DD6-E42B3599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1" y="3701724"/>
            <a:ext cx="5126862" cy="2889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8EB512-658B-C367-8FF9-AE977AA809B8}"/>
              </a:ext>
            </a:extLst>
          </p:cNvPr>
          <p:cNvSpPr txBox="1"/>
          <p:nvPr/>
        </p:nvSpPr>
        <p:spPr>
          <a:xfrm>
            <a:off x="6476159" y="4153882"/>
            <a:ext cx="4134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When the sampling rate is not high enough, </a:t>
            </a:r>
            <a:r>
              <a:rPr lang="en-US" b="1"/>
              <a:t>aliasing</a:t>
            </a:r>
            <a:r>
              <a:rPr lang="en-US"/>
              <a:t> can occur.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F030FC-A940-43C8-C5C6-186E0EF328E4}"/>
                  </a:ext>
                </a:extLst>
              </p:cNvPr>
              <p:cNvSpPr txBox="1"/>
              <p:nvPr/>
            </p:nvSpPr>
            <p:spPr>
              <a:xfrm>
                <a:off x="6528197" y="1332624"/>
                <a:ext cx="413467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Sampling rate,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/>
                  <a:t>1/∆t (unit = Hz)</a:t>
                </a:r>
              </a:p>
              <a:p>
                <a:endParaRPr lang="en-US"/>
              </a:p>
              <a:p>
                <a:r>
                  <a:rPr lang="en-US"/>
                  <a:t>∆t = time step between samples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F030FC-A940-43C8-C5C6-186E0EF32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197" y="1332624"/>
                <a:ext cx="4134679" cy="923330"/>
              </a:xfrm>
              <a:prstGeom prst="rect">
                <a:avLst/>
              </a:prstGeom>
              <a:blipFill>
                <a:blip r:embed="rId4"/>
                <a:stretch>
                  <a:fillRect l="-1327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D40E519-8EC6-CC3E-924A-A04F7A8A3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952" y="5728799"/>
            <a:ext cx="2281266" cy="3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A975-5C5C-9B21-B6DD-337B4F69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Fourier Transform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8BA6BBF9-2E5B-9DE2-A19A-D92344F4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514" y="1586720"/>
            <a:ext cx="4479161" cy="3916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A63401-630E-E07B-C44D-7687D16C7F6C}"/>
              </a:ext>
            </a:extLst>
          </p:cNvPr>
          <p:cNvSpPr txBox="1"/>
          <p:nvPr/>
        </p:nvSpPr>
        <p:spPr>
          <a:xfrm>
            <a:off x="822030" y="5102816"/>
            <a:ext cx="5583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</a:rPr>
              <a:t>What does negative frequency mean?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3BF2F5E-98F4-A95D-15BF-A3BE32AA7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3" y="1125587"/>
            <a:ext cx="6811365" cy="120390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668D540-C475-2962-97FC-6BA1A98E2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42" y="2395421"/>
            <a:ext cx="4420499" cy="18280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7DBDCE-FE8D-8A60-3DE2-A08C0AAD3048}"/>
              </a:ext>
            </a:extLst>
          </p:cNvPr>
          <p:cNvSpPr txBox="1"/>
          <p:nvPr/>
        </p:nvSpPr>
        <p:spPr>
          <a:xfrm>
            <a:off x="7267699" y="5578524"/>
            <a:ext cx="5747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From Stein and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Wysession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, 2003</a:t>
            </a:r>
          </a:p>
        </p:txBody>
      </p:sp>
    </p:spTree>
    <p:extLst>
      <p:ext uri="{BB962C8B-B14F-4D97-AF65-F5344CB8AC3E}">
        <p14:creationId xmlns:p14="http://schemas.microsoft.com/office/powerpoint/2010/main" val="1670525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AA25-0052-EC89-66C7-68CB2341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filters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0C6CE-B2D9-15DF-C0D4-986FBA98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89" y="2253805"/>
            <a:ext cx="9527694" cy="39698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6A0DD6-4054-B0CB-0DF6-9D97689CEE86}"/>
                  </a:ext>
                </a:extLst>
              </p:cNvPr>
              <p:cNvSpPr txBox="1"/>
              <p:nvPr/>
            </p:nvSpPr>
            <p:spPr>
              <a:xfrm>
                <a:off x="1403344" y="930889"/>
                <a:ext cx="88065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Highpass: Removes frequencies lower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Lowpass: Removes frequencies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/>
              </a:p>
              <a:p>
                <a:r>
                  <a:rPr lang="en-US"/>
                  <a:t>Bandpass: Keeps frequencies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6A0DD6-4054-B0CB-0DF6-9D97689CE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44" y="930889"/>
                <a:ext cx="8806543" cy="923330"/>
              </a:xfrm>
              <a:prstGeom prst="rect">
                <a:avLst/>
              </a:prstGeom>
              <a:blipFill>
                <a:blip r:embed="rId3"/>
                <a:stretch>
                  <a:fillRect l="-55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80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FF23-70EA-E3CD-4F24-99AF34A0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design/ order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58D125-1E71-844F-F1DD-C87796997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74" y="1270861"/>
            <a:ext cx="6663626" cy="47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3A6E07-1A47-E418-7C11-5B0850EC976F}"/>
              </a:ext>
            </a:extLst>
          </p:cNvPr>
          <p:cNvSpPr txBox="1"/>
          <p:nvPr/>
        </p:nvSpPr>
        <p:spPr>
          <a:xfrm>
            <a:off x="7274626" y="1534332"/>
            <a:ext cx="441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</a:rPr>
              <a:t>Butterworth filter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DA64AC-54E0-B9F7-DD1B-8588444B7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626" y="1903664"/>
            <a:ext cx="4528610" cy="1308265"/>
          </a:xfrm>
          <a:prstGeom prst="rect">
            <a:avLst/>
          </a:prstGeom>
        </p:spPr>
      </p:pic>
      <p:pic>
        <p:nvPicPr>
          <p:cNvPr id="7" name="Picture 6" descr="Rectangle&#10;&#10;Description automatically generated">
            <a:extLst>
              <a:ext uri="{FF2B5EF4-FFF2-40B4-BE49-F238E27FC236}">
                <a16:creationId xmlns:a16="http://schemas.microsoft.com/office/drawing/2014/main" id="{979256D3-A1DE-4767-66FD-768348BD1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656" y="3581261"/>
            <a:ext cx="3130550" cy="22288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C3A7BC-64FC-A714-0070-6E7AE79DCCC3}"/>
              </a:ext>
            </a:extLst>
          </p:cNvPr>
          <p:cNvCxnSpPr/>
          <p:nvPr/>
        </p:nvCxnSpPr>
        <p:spPr>
          <a:xfrm>
            <a:off x="8395855" y="3581261"/>
            <a:ext cx="570015" cy="13571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1B1025-4944-ECF7-62BE-AE4568934161}"/>
              </a:ext>
            </a:extLst>
          </p:cNvPr>
          <p:cNvSpPr txBox="1"/>
          <p:nvPr/>
        </p:nvSpPr>
        <p:spPr>
          <a:xfrm>
            <a:off x="7374576" y="3058041"/>
            <a:ext cx="1863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65F0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“ringing” artifact</a:t>
            </a:r>
          </a:p>
          <a:p>
            <a:r>
              <a:rPr lang="en-US" sz="1400">
                <a:solidFill>
                  <a:srgbClr val="F65F0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(Gibbs phenomenon)</a:t>
            </a:r>
          </a:p>
        </p:txBody>
      </p:sp>
    </p:spTree>
    <p:extLst>
      <p:ext uri="{BB962C8B-B14F-4D97-AF65-F5344CB8AC3E}">
        <p14:creationId xmlns:p14="http://schemas.microsoft.com/office/powerpoint/2010/main" val="229777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B1AA0D0-2E23-0A20-E0BA-9E12FEA622BB}"/>
              </a:ext>
            </a:extLst>
          </p:cNvPr>
          <p:cNvSpPr txBox="1">
            <a:spLocks/>
          </p:cNvSpPr>
          <p:nvPr/>
        </p:nvSpPr>
        <p:spPr>
          <a:xfrm>
            <a:off x="532427" y="52858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>
                <a:latin typeface="Roboto" panose="02000000000000000000" pitchFamily="2" charset="0"/>
                <a:ea typeface="Roboto" panose="02000000000000000000" pitchFamily="2" charset="0"/>
              </a:rPr>
              <a:t>Class schedule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058B99-03DF-6C00-8765-37E1D31E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56199"/>
              </p:ext>
            </p:extLst>
          </p:nvPr>
        </p:nvGraphicFramePr>
        <p:xfrm>
          <a:off x="234878" y="662457"/>
          <a:ext cx="6258070" cy="57732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7515">
                  <a:extLst>
                    <a:ext uri="{9D8B030D-6E8A-4147-A177-3AD203B41FA5}">
                      <a16:colId xmlns:a16="http://schemas.microsoft.com/office/drawing/2014/main" val="1056481097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2611648886"/>
                    </a:ext>
                  </a:extLst>
                </a:gridCol>
                <a:gridCol w="2075688">
                  <a:extLst>
                    <a:ext uri="{9D8B030D-6E8A-4147-A177-3AD203B41FA5}">
                      <a16:colId xmlns:a16="http://schemas.microsoft.com/office/drawing/2014/main" val="934382152"/>
                    </a:ext>
                  </a:extLst>
                </a:gridCol>
                <a:gridCol w="2506164">
                  <a:extLst>
                    <a:ext uri="{9D8B030D-6E8A-4147-A177-3AD203B41FA5}">
                      <a16:colId xmlns:a16="http://schemas.microsoft.com/office/drawing/2014/main" val="1731134014"/>
                    </a:ext>
                  </a:extLst>
                </a:gridCol>
              </a:tblGrid>
              <a:tr h="1370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Dates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Topic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assignment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8131412"/>
                  </a:ext>
                </a:extLst>
              </a:tr>
              <a:tr h="2528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17, Jan 19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Course overview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1: Python crash course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82287666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24, Jan 26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signal processing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2: Introduction to </a:t>
                      </a:r>
                      <a:r>
                        <a:rPr lang="en-US" sz="900" err="1">
                          <a:effectLst/>
                        </a:rPr>
                        <a:t>Obspy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46460334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31, Feb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Moment Tensors/ Inverse methods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3: Moment tensor inversion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06194411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4: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7, Feb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wave propagation 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Body waves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4: Reference Earth models: The “1D” Earth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693773280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14, Feb 16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wave propagation 2:</a:t>
                      </a:r>
                      <a:br>
                        <a:rPr lang="en-US" sz="900">
                          <a:effectLst/>
                        </a:rPr>
                      </a:br>
                      <a:r>
                        <a:rPr lang="en-US" sz="900">
                          <a:effectLst/>
                        </a:rPr>
                        <a:t>Surface waves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5: Surface wave dispersion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92489006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21, Feb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Normal modes: Free oscillations of Earth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 Lab 6: Tomographic inversion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5798523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7: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28, Mar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tomography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7: Receiver functions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06399170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8: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7, Mar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discontinuities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Research paper discussion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113921085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9: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Spring break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613328099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10: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21, Mar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Anisotropy and anelasticity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221357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28, Mar 30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8: </a:t>
                      </a:r>
                      <a:r>
                        <a:rPr lang="en-US" sz="900" err="1">
                          <a:effectLst/>
                        </a:rPr>
                        <a:t>InSight</a:t>
                      </a:r>
                      <a:r>
                        <a:rPr lang="en-US" sz="900">
                          <a:effectLst/>
                        </a:rPr>
                        <a:t>- Seismology on Mars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422971637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4, Apr 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6437034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11, Apr 13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9: Earthquake detection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612796272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14: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18, Apr 20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959484565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25, Apr 27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Frontiers of seismology: What’s next?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079005518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2, May 4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Research paper presentations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95611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28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B9FA-E8DF-23D4-9792-FC37AF18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vs acausal filters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6A21D-C6F5-9AE2-51D2-0E6328116899}"/>
              </a:ext>
            </a:extLst>
          </p:cNvPr>
          <p:cNvSpPr txBox="1"/>
          <p:nvPr/>
        </p:nvSpPr>
        <p:spPr>
          <a:xfrm>
            <a:off x="969358" y="951470"/>
            <a:ext cx="9126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Causal filter: output depends only on past and present input (can be used real time)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Acausal filter: “symmetric”, output depends on future input also.</a:t>
            </a:r>
          </a:p>
        </p:txBody>
      </p:sp>
      <p:pic>
        <p:nvPicPr>
          <p:cNvPr id="1026" name="Picture 2" descr="Image filtfilt">
            <a:extLst>
              <a:ext uri="{FF2B5EF4-FFF2-40B4-BE49-F238E27FC236}">
                <a16:creationId xmlns:a16="http://schemas.microsoft.com/office/drawing/2014/main" id="{5A840BCF-7DB9-08E6-45AC-ACCDDA5B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12" y="2145233"/>
            <a:ext cx="5747657" cy="431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296C4-42A2-1699-B007-2961FE0E35B3}"/>
              </a:ext>
            </a:extLst>
          </p:cNvPr>
          <p:cNvSpPr txBox="1"/>
          <p:nvPr/>
        </p:nvSpPr>
        <p:spPr>
          <a:xfrm>
            <a:off x="7562335" y="5468498"/>
            <a:ext cx="4053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http://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www.mechanicalvibration.com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</a:rPr>
              <a:t>filtfilt_Causal_versus_non_.html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25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0A43-02AC-DDA1-A3E9-9B439893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 with FFTs</a:t>
            </a:r>
          </a:p>
        </p:txBody>
      </p:sp>
      <p:pic>
        <p:nvPicPr>
          <p:cNvPr id="3" name="lowpass_440hz.wav">
            <a:hlinkClick r:id="" action="ppaction://media"/>
            <a:extLst>
              <a:ext uri="{FF2B5EF4-FFF2-40B4-BE49-F238E27FC236}">
                <a16:creationId xmlns:a16="http://schemas.microsoft.com/office/drawing/2014/main" id="{A6FB6062-EB07-65E2-F695-D3C594668B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/>
        </p:blipFill>
        <p:spPr>
          <a:xfrm>
            <a:off x="6460175" y="913865"/>
            <a:ext cx="4237496" cy="2542497"/>
          </a:xfrm>
          <a:prstGeom prst="rect">
            <a:avLst/>
          </a:prstGeom>
        </p:spPr>
      </p:pic>
      <p:pic>
        <p:nvPicPr>
          <p:cNvPr id="4" name="digapony.wav">
            <a:hlinkClick r:id="" action="ppaction://media"/>
            <a:extLst>
              <a:ext uri="{FF2B5EF4-FFF2-40B4-BE49-F238E27FC236}">
                <a16:creationId xmlns:a16="http://schemas.microsoft.com/office/drawing/2014/main" id="{DFA543D1-ACDA-005D-2E71-EA3108320F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/>
          <a:stretch/>
        </p:blipFill>
        <p:spPr>
          <a:xfrm>
            <a:off x="951343" y="1310252"/>
            <a:ext cx="4237495" cy="4237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75177-B4F5-F1E0-18AF-E3C76B35A4F4}"/>
                  </a:ext>
                </a:extLst>
              </p:cNvPr>
              <p:cNvSpPr txBox="1"/>
              <p:nvPr/>
            </p:nvSpPr>
            <p:spPr>
              <a:xfrm>
                <a:off x="7113319" y="626312"/>
                <a:ext cx="3878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Roboto" panose="02000000000000000000" pitchFamily="2" charset="0"/>
                    <a:ea typeface="Roboto" panose="02000000000000000000" pitchFamily="2" charset="0"/>
                  </a:rPr>
                  <a:t>Low pass filter,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>
                    <a:latin typeface="Roboto" panose="02000000000000000000" pitchFamily="2" charset="0"/>
                    <a:ea typeface="Roboto" panose="02000000000000000000" pitchFamily="2" charset="0"/>
                  </a:rPr>
                  <a:t> = 440 Hz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A75177-B4F5-F1E0-18AF-E3C76B35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319" y="626312"/>
                <a:ext cx="3878379" cy="369332"/>
              </a:xfrm>
              <a:prstGeom prst="rect">
                <a:avLst/>
              </a:prstGeom>
              <a:blipFill>
                <a:blip r:embed="rId10"/>
                <a:stretch>
                  <a:fillRect l="-141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digapony_phaseshift.wav">
            <a:hlinkClick r:id="" action="ppaction://media"/>
            <a:extLst>
              <a:ext uri="{FF2B5EF4-FFF2-40B4-BE49-F238E27FC236}">
                <a16:creationId xmlns:a16="http://schemas.microsoft.com/office/drawing/2014/main" id="{5271D89C-6DE0-5918-07D3-34C13DB89D8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rcRect/>
          <a:stretch/>
        </p:blipFill>
        <p:spPr>
          <a:xfrm>
            <a:off x="6282045" y="3689191"/>
            <a:ext cx="4237495" cy="2542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1F869F-6095-EB7E-8AFD-E219AEB66DE3}"/>
              </a:ext>
            </a:extLst>
          </p:cNvPr>
          <p:cNvSpPr txBox="1"/>
          <p:nvPr/>
        </p:nvSpPr>
        <p:spPr>
          <a:xfrm>
            <a:off x="7253843" y="3456362"/>
            <a:ext cx="387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Complex conjugate of F(w)</a:t>
            </a:r>
          </a:p>
        </p:txBody>
      </p:sp>
    </p:spTree>
    <p:extLst>
      <p:ext uri="{BB962C8B-B14F-4D97-AF65-F5344CB8AC3E}">
        <p14:creationId xmlns:p14="http://schemas.microsoft.com/office/powerpoint/2010/main" val="298068105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BE50-B90C-3A39-23F0-3EDB1C8B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Spectrograms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38D3121-B4CB-3D0C-51F5-1BDB5F913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4" t="47217" r="40079"/>
          <a:stretch/>
        </p:blipFill>
        <p:spPr>
          <a:xfrm>
            <a:off x="8308815" y="1524548"/>
            <a:ext cx="3447981" cy="3828487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CEA152E-B4ED-722A-E4FD-8BDF7ECF9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4" r="40079" b="51377"/>
          <a:stretch/>
        </p:blipFill>
        <p:spPr>
          <a:xfrm>
            <a:off x="3810860" y="1504962"/>
            <a:ext cx="3762115" cy="3848073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1504BD1-88F9-32AA-DEDE-AC915392D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" t="5620" r="70189" b="54833"/>
          <a:stretch/>
        </p:blipFill>
        <p:spPr>
          <a:xfrm>
            <a:off x="187661" y="1910024"/>
            <a:ext cx="3447981" cy="30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3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31A5-0374-CF76-3877-29F94B40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8DBF3AA-AF6F-865C-70EF-FCF9466D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07" y="2986149"/>
            <a:ext cx="7772400" cy="256635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19D5E4-3B3B-531C-A842-151C7E8F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902" y="1121381"/>
            <a:ext cx="7772400" cy="14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05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98B8-0861-61AB-64CC-084AAE58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45F51483-4435-DF7D-4171-483FB52D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23" y="3612818"/>
            <a:ext cx="8447753" cy="2653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51634B-69BA-09A1-6F56-848C2C8D8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652" y="945350"/>
            <a:ext cx="5716974" cy="973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4A7F71-5A1F-2333-1B71-8EF19D7E5333}"/>
              </a:ext>
            </a:extLst>
          </p:cNvPr>
          <p:cNvSpPr txBox="1"/>
          <p:nvPr/>
        </p:nvSpPr>
        <p:spPr>
          <a:xfrm>
            <a:off x="2509155" y="2182765"/>
            <a:ext cx="7690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Sometimes referred to as “sliding inner-product”</a:t>
            </a:r>
          </a:p>
        </p:txBody>
      </p:sp>
    </p:spTree>
    <p:extLst>
      <p:ext uri="{BB962C8B-B14F-4D97-AF65-F5344CB8AC3E}">
        <p14:creationId xmlns:p14="http://schemas.microsoft.com/office/powerpoint/2010/main" val="3378308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9A2E-CE0B-450D-E557-16D5E0DA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ABBF1-F455-1225-8A0C-381B2FC7D1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3909" y="1163065"/>
            <a:ext cx="5716974" cy="9731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4A8BB-7275-9D18-5D41-B2D0B5BFD16A}"/>
              </a:ext>
            </a:extLst>
          </p:cNvPr>
          <p:cNvSpPr txBox="1"/>
          <p:nvPr/>
        </p:nvSpPr>
        <p:spPr>
          <a:xfrm>
            <a:off x="7217227" y="1464950"/>
            <a:ext cx="409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Convolution in the time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5B01A-5CB7-19D5-439A-863CEA0F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3667" y="2779739"/>
            <a:ext cx="4430268" cy="390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63A00E-DEC9-733B-0DAB-99C9E3315135}"/>
              </a:ext>
            </a:extLst>
          </p:cNvPr>
          <p:cNvSpPr txBox="1"/>
          <p:nvPr/>
        </p:nvSpPr>
        <p:spPr>
          <a:xfrm>
            <a:off x="7217227" y="2513527"/>
            <a:ext cx="409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Convolution in the time domain is equal to multiplication in the 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2755616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0842-E1BC-5A24-D467-75C7CA62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Hilbert transform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C5F6CF-54F0-DA91-937A-BEE5B748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27" y="965403"/>
            <a:ext cx="3905759" cy="988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D4BA78-D1D3-AE7E-59EF-4E618D32C447}"/>
              </a:ext>
            </a:extLst>
          </p:cNvPr>
          <p:cNvSpPr txBox="1"/>
          <p:nvPr/>
        </p:nvSpPr>
        <p:spPr>
          <a:xfrm>
            <a:off x="5023191" y="1359950"/>
            <a:ext cx="622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convolution of a signal with 1/pi*t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E6583-1967-D014-531D-ECCAD160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27" y="2768448"/>
            <a:ext cx="5211482" cy="504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BCF12D-8E0B-43B3-A202-30E283AC13D0}"/>
              </a:ext>
            </a:extLst>
          </p:cNvPr>
          <p:cNvSpPr txBox="1"/>
          <p:nvPr/>
        </p:nvSpPr>
        <p:spPr>
          <a:xfrm>
            <a:off x="667106" y="2228809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analytic signal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3A845-4A43-2DD2-F5AB-37C9F2042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06" y="4262294"/>
            <a:ext cx="2984311" cy="537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86180A-7EE5-5EC2-1DC4-DB2A3D4FF035}"/>
              </a:ext>
            </a:extLst>
          </p:cNvPr>
          <p:cNvSpPr txBox="1"/>
          <p:nvPr/>
        </p:nvSpPr>
        <p:spPr>
          <a:xfrm>
            <a:off x="587986" y="3757953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‘envelope’ of signal 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94846F3-CDC9-0F37-D6A0-F161EFABF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468" y="3664786"/>
            <a:ext cx="5486400" cy="27432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5625E9F7-1A0A-4684-D823-2FD36E5AF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32" y="809283"/>
            <a:ext cx="5939758" cy="579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1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1AAB-B12A-6CCE-25C5-8A54DE32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Deconvolution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E96DB-0F44-96BC-9CA6-70B31DF5B3E5}"/>
              </a:ext>
            </a:extLst>
          </p:cNvPr>
          <p:cNvSpPr txBox="1"/>
          <p:nvPr/>
        </p:nvSpPr>
        <p:spPr>
          <a:xfrm>
            <a:off x="274674" y="99382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seismogram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289097-2D09-3D2A-913F-A574E53F2C9E}"/>
              </a:ext>
            </a:extLst>
          </p:cNvPr>
          <p:cNvCxnSpPr>
            <a:cxnSpLocks/>
          </p:cNvCxnSpPr>
          <p:nvPr/>
        </p:nvCxnSpPr>
        <p:spPr>
          <a:xfrm>
            <a:off x="905030" y="1463878"/>
            <a:ext cx="1051782" cy="2847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353337-EBD5-8B53-2175-F64DE2A4F099}"/>
              </a:ext>
            </a:extLst>
          </p:cNvPr>
          <p:cNvSpPr txBox="1"/>
          <p:nvPr/>
        </p:nvSpPr>
        <p:spPr>
          <a:xfrm>
            <a:off x="2878808" y="1008052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ground motion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878C55-CBEA-98FC-2273-BAE81288CC63}"/>
              </a:ext>
            </a:extLst>
          </p:cNvPr>
          <p:cNvCxnSpPr>
            <a:cxnSpLocks/>
          </p:cNvCxnSpPr>
          <p:nvPr/>
        </p:nvCxnSpPr>
        <p:spPr>
          <a:xfrm>
            <a:off x="3748239" y="1403895"/>
            <a:ext cx="0" cy="404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1CD09F-D905-BF24-23FB-DBA1EE61F5DF}"/>
              </a:ext>
            </a:extLst>
          </p:cNvPr>
          <p:cNvSpPr txBox="1"/>
          <p:nvPr/>
        </p:nvSpPr>
        <p:spPr>
          <a:xfrm>
            <a:off x="5729804" y="980526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instrument response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42AA37-7292-0C5F-ECA8-27FCA89AA229}"/>
              </a:ext>
            </a:extLst>
          </p:cNvPr>
          <p:cNvCxnSpPr>
            <a:cxnSpLocks/>
          </p:cNvCxnSpPr>
          <p:nvPr/>
        </p:nvCxnSpPr>
        <p:spPr>
          <a:xfrm flipH="1">
            <a:off x="5403878" y="1401743"/>
            <a:ext cx="1219200" cy="401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444C8410-5942-528A-7D4B-847E585D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75" y="4523612"/>
            <a:ext cx="6380126" cy="1601096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403004E-7412-60E8-B648-03510CA8F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88" y="2253358"/>
            <a:ext cx="5315527" cy="2270254"/>
          </a:xfrm>
          <a:prstGeom prst="rect">
            <a:avLst/>
          </a:prstGeom>
        </p:spPr>
      </p:pic>
      <p:pic>
        <p:nvPicPr>
          <p:cNvPr id="24" name="Picture 2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D4E6364-3BB7-78E9-AAC4-61ACCF524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587" y="3080751"/>
            <a:ext cx="3772336" cy="7772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A4CE93-3305-573F-D36C-BE3C94559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761" y="2013158"/>
            <a:ext cx="3564853" cy="40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37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5EFE-F81E-DDF9-F9A6-1F59C96A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Removing the instrument response</a:t>
            </a:r>
          </a:p>
        </p:txBody>
      </p:sp>
      <p:pic>
        <p:nvPicPr>
          <p:cNvPr id="1026" name="Picture 2" descr="obspy.core.trace.Trace.remove_response — ObsPy 1.4.0 documentation">
            <a:extLst>
              <a:ext uri="{FF2B5EF4-FFF2-40B4-BE49-F238E27FC236}">
                <a16:creationId xmlns:a16="http://schemas.microsoft.com/office/drawing/2014/main" id="{57D49AD8-B798-C063-1DAC-73C49A830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58" y="773723"/>
            <a:ext cx="8152228" cy="582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683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4F3B-4F34-0B09-2CC5-5AB94A23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Obspy</a:t>
            </a:r>
            <a:endParaRPr lang="en-US" dirty="0"/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D8AB7FD-1D83-B1D0-EA93-970EF7DB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8" y="847852"/>
            <a:ext cx="10465134" cy="4833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A9810-6C81-5213-65B5-84E6C6E7F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000026"/>
            <a:ext cx="10697916" cy="4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7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08D0-9027-9228-0FF3-7F3590B28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of complex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021552-9C44-F5BE-7604-60B61ED8CB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56796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We call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an “</a:t>
                </a:r>
                <a:r>
                  <a:rPr lang="en-US" sz="2400" b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imaginary</a:t>
                </a:r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” number</a:t>
                </a:r>
              </a:p>
              <a:p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Any number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, that has both </a:t>
                </a:r>
                <a:r>
                  <a:rPr lang="en-US" sz="2400" b="1">
                    <a:solidFill>
                      <a:schemeClr val="accent4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real</a:t>
                </a:r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 and </a:t>
                </a:r>
                <a:r>
                  <a:rPr lang="en-US" sz="2400" b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imaginary</a:t>
                </a:r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 components is called </a:t>
                </a:r>
                <a:r>
                  <a:rPr lang="en-US" sz="2400" b="1">
                    <a:solidFill>
                      <a:schemeClr val="accent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complex</a:t>
                </a:r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 number</a:t>
                </a:r>
              </a:p>
              <a:p>
                <a:pPr marL="0" indent="0">
                  <a:buNone/>
                </a:pPr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𝑖𝑏</m:t>
                    </m:r>
                  </m:oMath>
                </a14:m>
                <a:endParaRPr lang="en-US" sz="200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lvl="1"/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</a:rPr>
                  <a:t>The real component of c: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lvl="1"/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</a:rPr>
                  <a:t>The imaginary component of c: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𝐼𝑚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457200" lvl="1" indent="0">
                  <a:buNone/>
                </a:pPr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How do operations work with complex numbers?</a:t>
                </a:r>
              </a:p>
              <a:p>
                <a:pPr marL="0" indent="0">
                  <a:buNone/>
                </a:pPr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lvl="1"/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</a:rPr>
                  <a:t>Addition? </a:t>
                </a:r>
              </a:p>
              <a:p>
                <a:pPr lvl="1"/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</a:rPr>
                  <a:t>Multiplication? </a:t>
                </a:r>
              </a:p>
              <a:p>
                <a:pPr lvl="1"/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</a:rPr>
                  <a:t>What is the “size” of a complex number?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021552-9C44-F5BE-7604-60B61ED8C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56796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812" t="-1122" b="-20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98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64D-E09C-F6DF-6BF8-C37649BC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complex plane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0EE25D-0087-A18E-9179-2DB31C65F253}"/>
              </a:ext>
            </a:extLst>
          </p:cNvPr>
          <p:cNvGrpSpPr/>
          <p:nvPr/>
        </p:nvGrpSpPr>
        <p:grpSpPr>
          <a:xfrm>
            <a:off x="274674" y="1475912"/>
            <a:ext cx="5662474" cy="3906175"/>
            <a:chOff x="1546194" y="2361460"/>
            <a:chExt cx="5662474" cy="390617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6CCD65-9358-35E0-4C13-113F512CF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5212" y="2361460"/>
              <a:ext cx="0" cy="39061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1231A7-3A58-9858-13E9-743804707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6194" y="4327123"/>
              <a:ext cx="566247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A1E7D-9E71-3DEF-616A-83D4F3E9B6F0}"/>
                </a:ext>
              </a:extLst>
            </p:cNvPr>
            <p:cNvCxnSpPr>
              <a:cxnSpLocks/>
            </p:cNvCxnSpPr>
            <p:nvPr/>
          </p:nvCxnSpPr>
          <p:spPr>
            <a:xfrm>
              <a:off x="4104073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DF129A-A6BD-8827-9A0D-EABB24E9D1D4}"/>
                </a:ext>
              </a:extLst>
            </p:cNvPr>
            <p:cNvCxnSpPr>
              <a:cxnSpLocks/>
            </p:cNvCxnSpPr>
            <p:nvPr/>
          </p:nvCxnSpPr>
          <p:spPr>
            <a:xfrm>
              <a:off x="3832934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27F643-A293-CFA2-DE50-5E9E9D96A5A4}"/>
                </a:ext>
              </a:extLst>
            </p:cNvPr>
            <p:cNvCxnSpPr>
              <a:cxnSpLocks/>
            </p:cNvCxnSpPr>
            <p:nvPr/>
          </p:nvCxnSpPr>
          <p:spPr>
            <a:xfrm>
              <a:off x="3561795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F22594-0546-EFB3-CC8D-6593D3FE90FB}"/>
                </a:ext>
              </a:extLst>
            </p:cNvPr>
            <p:cNvCxnSpPr>
              <a:cxnSpLocks/>
            </p:cNvCxnSpPr>
            <p:nvPr/>
          </p:nvCxnSpPr>
          <p:spPr>
            <a:xfrm>
              <a:off x="3290656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F3A6C7-E760-AE1C-70DC-2660BBBD9CD1}"/>
                </a:ext>
              </a:extLst>
            </p:cNvPr>
            <p:cNvCxnSpPr>
              <a:cxnSpLocks/>
            </p:cNvCxnSpPr>
            <p:nvPr/>
          </p:nvCxnSpPr>
          <p:spPr>
            <a:xfrm>
              <a:off x="3019517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B56C5B-7F6F-DE65-D990-4A78E0A4AF97}"/>
                </a:ext>
              </a:extLst>
            </p:cNvPr>
            <p:cNvCxnSpPr>
              <a:cxnSpLocks/>
            </p:cNvCxnSpPr>
            <p:nvPr/>
          </p:nvCxnSpPr>
          <p:spPr>
            <a:xfrm>
              <a:off x="2748378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4FF94A6-1B74-6CE5-BEDF-6AB410256956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39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0DDB46-23F3-B04A-ECE8-D1DA7B1834C8}"/>
                </a:ext>
              </a:extLst>
            </p:cNvPr>
            <p:cNvCxnSpPr>
              <a:cxnSpLocks/>
            </p:cNvCxnSpPr>
            <p:nvPr/>
          </p:nvCxnSpPr>
          <p:spPr>
            <a:xfrm>
              <a:off x="2206100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7957A9-3321-52E2-0E79-2028CE8A5CA9}"/>
                </a:ext>
              </a:extLst>
            </p:cNvPr>
            <p:cNvCxnSpPr>
              <a:cxnSpLocks/>
            </p:cNvCxnSpPr>
            <p:nvPr/>
          </p:nvCxnSpPr>
          <p:spPr>
            <a:xfrm>
              <a:off x="6544322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9567DA-0397-6BE8-5AEA-1B270BAF918C}"/>
                </a:ext>
              </a:extLst>
            </p:cNvPr>
            <p:cNvCxnSpPr>
              <a:cxnSpLocks/>
            </p:cNvCxnSpPr>
            <p:nvPr/>
          </p:nvCxnSpPr>
          <p:spPr>
            <a:xfrm>
              <a:off x="6273185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2E9A920-5A5F-13A4-6186-E1D3C52AA6B2}"/>
                </a:ext>
              </a:extLst>
            </p:cNvPr>
            <p:cNvCxnSpPr>
              <a:cxnSpLocks/>
            </p:cNvCxnSpPr>
            <p:nvPr/>
          </p:nvCxnSpPr>
          <p:spPr>
            <a:xfrm>
              <a:off x="6002046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0E0240-8FCE-30F8-7871-90F23EB69906}"/>
                </a:ext>
              </a:extLst>
            </p:cNvPr>
            <p:cNvCxnSpPr>
              <a:cxnSpLocks/>
            </p:cNvCxnSpPr>
            <p:nvPr/>
          </p:nvCxnSpPr>
          <p:spPr>
            <a:xfrm>
              <a:off x="5730907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E2BB68-5588-E0A1-DBCE-536535508CD2}"/>
                </a:ext>
              </a:extLst>
            </p:cNvPr>
            <p:cNvCxnSpPr>
              <a:cxnSpLocks/>
            </p:cNvCxnSpPr>
            <p:nvPr/>
          </p:nvCxnSpPr>
          <p:spPr>
            <a:xfrm>
              <a:off x="5459768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03CC9A6-1B7C-27DA-94CD-8C9E8BBEE85B}"/>
                </a:ext>
              </a:extLst>
            </p:cNvPr>
            <p:cNvCxnSpPr>
              <a:cxnSpLocks/>
            </p:cNvCxnSpPr>
            <p:nvPr/>
          </p:nvCxnSpPr>
          <p:spPr>
            <a:xfrm>
              <a:off x="5188629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E80FA44-408E-015D-5C8D-646B44D7FC70}"/>
                </a:ext>
              </a:extLst>
            </p:cNvPr>
            <p:cNvCxnSpPr>
              <a:cxnSpLocks/>
            </p:cNvCxnSpPr>
            <p:nvPr/>
          </p:nvCxnSpPr>
          <p:spPr>
            <a:xfrm>
              <a:off x="4917490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54E1EB-CBAE-D886-02CC-922BD99C50E1}"/>
                </a:ext>
              </a:extLst>
            </p:cNvPr>
            <p:cNvCxnSpPr>
              <a:cxnSpLocks/>
            </p:cNvCxnSpPr>
            <p:nvPr/>
          </p:nvCxnSpPr>
          <p:spPr>
            <a:xfrm>
              <a:off x="4646351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EFD8DD-D99B-4A7A-9470-D5669CEA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4046120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CABDA1-4CDE-4959-D2C4-B1B2141729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3765117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50A688-3F5E-767E-6066-67A577AD7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3484114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52E6CE5-5BD1-65CF-2D4B-02D5EA78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3203111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04CE69-5CC6-841E-C518-CC2218ED4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2922108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991526-41E9-70BB-1A67-E5202AC1E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2641105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DBAD83-5BB3-57D7-5900-10A0A2E48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6013141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8837F3-EBD0-FFD3-C425-45D0B308B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5732139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533DEB-99AE-535A-6DE1-0689109E5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5451136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81620FD-A2FB-8A20-F8AB-48734305E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5170133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4DEBFC-624F-4BF4-1A87-C273C8F29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4889130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3D4610-E740-E094-0A75-4CDC38626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4608127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6015D48-9B3F-E762-4BAD-9C7A18E4615B}"/>
              </a:ext>
            </a:extLst>
          </p:cNvPr>
          <p:cNvSpPr txBox="1"/>
          <p:nvPr/>
        </p:nvSpPr>
        <p:spPr>
          <a:xfrm>
            <a:off x="5647977" y="3493747"/>
            <a:ext cx="554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Re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B0727F-4581-1F6D-DAFC-3896F9FA08FC}"/>
              </a:ext>
            </a:extLst>
          </p:cNvPr>
          <p:cNvSpPr txBox="1"/>
          <p:nvPr/>
        </p:nvSpPr>
        <p:spPr>
          <a:xfrm>
            <a:off x="3091672" y="1206784"/>
            <a:ext cx="554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latin typeface="Roboto" panose="02000000000000000000" pitchFamily="2" charset="0"/>
                <a:ea typeface="Roboto" panose="02000000000000000000" pitchFamily="2" charset="0"/>
              </a:rPr>
              <a:t>Im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708054-270E-C188-4EE6-0FFDC3E49728}"/>
              </a:ext>
            </a:extLst>
          </p:cNvPr>
          <p:cNvCxnSpPr/>
          <p:nvPr/>
        </p:nvCxnSpPr>
        <p:spPr>
          <a:xfrm flipV="1">
            <a:off x="3103692" y="2317563"/>
            <a:ext cx="542278" cy="114694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4641EF-4C90-3478-3D4B-A1C3F19C729B}"/>
                  </a:ext>
                </a:extLst>
              </p:cNvPr>
              <p:cNvSpPr txBox="1"/>
              <p:nvPr/>
            </p:nvSpPr>
            <p:spPr>
              <a:xfrm>
                <a:off x="3778699" y="1883293"/>
                <a:ext cx="12578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=2+4</m:t>
                      </m:r>
                      <m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4641EF-4C90-3478-3D4B-A1C3F19C7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699" y="1883293"/>
                <a:ext cx="125789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A5F2AF4-2FD5-02C6-2B01-35CA2A9F4222}"/>
              </a:ext>
            </a:extLst>
          </p:cNvPr>
          <p:cNvSpPr txBox="1"/>
          <p:nvPr/>
        </p:nvSpPr>
        <p:spPr>
          <a:xfrm>
            <a:off x="3538241" y="343806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2A3D81-0C24-F38F-3F6F-A8086689EC20}"/>
              </a:ext>
            </a:extLst>
          </p:cNvPr>
          <p:cNvSpPr txBox="1"/>
          <p:nvPr/>
        </p:nvSpPr>
        <p:spPr>
          <a:xfrm>
            <a:off x="4063051" y="343239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ACB2AB-0C06-DF28-994C-01B3B84B1836}"/>
              </a:ext>
            </a:extLst>
          </p:cNvPr>
          <p:cNvSpPr txBox="1"/>
          <p:nvPr/>
        </p:nvSpPr>
        <p:spPr>
          <a:xfrm>
            <a:off x="4605329" y="342475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0D1A9C-C500-7328-E820-46A509256D58}"/>
              </a:ext>
            </a:extLst>
          </p:cNvPr>
          <p:cNvSpPr txBox="1"/>
          <p:nvPr/>
        </p:nvSpPr>
        <p:spPr>
          <a:xfrm>
            <a:off x="1339509" y="3458399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-6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EA2514-CABC-7760-568F-7CB02DF2A8BB}"/>
              </a:ext>
            </a:extLst>
          </p:cNvPr>
          <p:cNvSpPr txBox="1"/>
          <p:nvPr/>
        </p:nvSpPr>
        <p:spPr>
          <a:xfrm>
            <a:off x="1864319" y="3452727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-4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3427D6-57EB-5162-C7AB-D58B03091A1F}"/>
              </a:ext>
            </a:extLst>
          </p:cNvPr>
          <p:cNvSpPr txBox="1"/>
          <p:nvPr/>
        </p:nvSpPr>
        <p:spPr>
          <a:xfrm>
            <a:off x="2406597" y="3445083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-2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9708AF-D75C-415E-343B-5A4EC1200F5F}"/>
              </a:ext>
            </a:extLst>
          </p:cNvPr>
          <p:cNvSpPr txBox="1"/>
          <p:nvPr/>
        </p:nvSpPr>
        <p:spPr>
          <a:xfrm>
            <a:off x="2986451" y="344508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038AF7-C9FE-76CD-0A37-55512D1C99E7}"/>
              </a:ext>
            </a:extLst>
          </p:cNvPr>
          <p:cNvSpPr txBox="1"/>
          <p:nvPr/>
        </p:nvSpPr>
        <p:spPr>
          <a:xfrm>
            <a:off x="2912689" y="274629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3DCE0E-2B67-1990-C686-409F31732528}"/>
              </a:ext>
            </a:extLst>
          </p:cNvPr>
          <p:cNvSpPr txBox="1"/>
          <p:nvPr/>
        </p:nvSpPr>
        <p:spPr>
          <a:xfrm>
            <a:off x="2903700" y="219445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E1BA57-5DC0-4663-EE91-FC39423AA431}"/>
              </a:ext>
            </a:extLst>
          </p:cNvPr>
          <p:cNvSpPr txBox="1"/>
          <p:nvPr/>
        </p:nvSpPr>
        <p:spPr>
          <a:xfrm>
            <a:off x="2906635" y="164162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1EDD2-4E9F-051B-6E4F-E504BFD58EB7}"/>
              </a:ext>
            </a:extLst>
          </p:cNvPr>
          <p:cNvSpPr txBox="1"/>
          <p:nvPr/>
        </p:nvSpPr>
        <p:spPr>
          <a:xfrm>
            <a:off x="2880435" y="5012266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-6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268649-3B90-83BD-9BD1-481DD6D12AFB}"/>
              </a:ext>
            </a:extLst>
          </p:cNvPr>
          <p:cNvSpPr txBox="1"/>
          <p:nvPr/>
        </p:nvSpPr>
        <p:spPr>
          <a:xfrm>
            <a:off x="2871446" y="4460421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59B22A-9497-0247-3C50-23A0161B2428}"/>
              </a:ext>
            </a:extLst>
          </p:cNvPr>
          <p:cNvSpPr txBox="1"/>
          <p:nvPr/>
        </p:nvSpPr>
        <p:spPr>
          <a:xfrm>
            <a:off x="2874381" y="3907596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392082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764D-E09C-F6DF-6BF8-C37649BC8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complex plane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0EE25D-0087-A18E-9179-2DB31C65F253}"/>
              </a:ext>
            </a:extLst>
          </p:cNvPr>
          <p:cNvGrpSpPr/>
          <p:nvPr/>
        </p:nvGrpSpPr>
        <p:grpSpPr>
          <a:xfrm>
            <a:off x="274674" y="1475912"/>
            <a:ext cx="5662474" cy="3906175"/>
            <a:chOff x="1546194" y="2361460"/>
            <a:chExt cx="5662474" cy="390617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6CCD65-9358-35E0-4C13-113F512CF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5212" y="2361460"/>
              <a:ext cx="0" cy="39061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1231A7-3A58-9858-13E9-743804707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6194" y="4327123"/>
              <a:ext cx="566247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CA1E7D-9E71-3DEF-616A-83D4F3E9B6F0}"/>
                </a:ext>
              </a:extLst>
            </p:cNvPr>
            <p:cNvCxnSpPr>
              <a:cxnSpLocks/>
            </p:cNvCxnSpPr>
            <p:nvPr/>
          </p:nvCxnSpPr>
          <p:spPr>
            <a:xfrm>
              <a:off x="4104073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DF129A-A6BD-8827-9A0D-EABB24E9D1D4}"/>
                </a:ext>
              </a:extLst>
            </p:cNvPr>
            <p:cNvCxnSpPr>
              <a:cxnSpLocks/>
            </p:cNvCxnSpPr>
            <p:nvPr/>
          </p:nvCxnSpPr>
          <p:spPr>
            <a:xfrm>
              <a:off x="3832934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927F643-A293-CFA2-DE50-5E9E9D96A5A4}"/>
                </a:ext>
              </a:extLst>
            </p:cNvPr>
            <p:cNvCxnSpPr>
              <a:cxnSpLocks/>
            </p:cNvCxnSpPr>
            <p:nvPr/>
          </p:nvCxnSpPr>
          <p:spPr>
            <a:xfrm>
              <a:off x="3561795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F22594-0546-EFB3-CC8D-6593D3FE90FB}"/>
                </a:ext>
              </a:extLst>
            </p:cNvPr>
            <p:cNvCxnSpPr>
              <a:cxnSpLocks/>
            </p:cNvCxnSpPr>
            <p:nvPr/>
          </p:nvCxnSpPr>
          <p:spPr>
            <a:xfrm>
              <a:off x="3290656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F3A6C7-E760-AE1C-70DC-2660BBBD9CD1}"/>
                </a:ext>
              </a:extLst>
            </p:cNvPr>
            <p:cNvCxnSpPr>
              <a:cxnSpLocks/>
            </p:cNvCxnSpPr>
            <p:nvPr/>
          </p:nvCxnSpPr>
          <p:spPr>
            <a:xfrm>
              <a:off x="3019517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B56C5B-7F6F-DE65-D990-4A78E0A4AF97}"/>
                </a:ext>
              </a:extLst>
            </p:cNvPr>
            <p:cNvCxnSpPr>
              <a:cxnSpLocks/>
            </p:cNvCxnSpPr>
            <p:nvPr/>
          </p:nvCxnSpPr>
          <p:spPr>
            <a:xfrm>
              <a:off x="2748378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4FF94A6-1B74-6CE5-BEDF-6AB410256956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39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0DDB46-23F3-B04A-ECE8-D1DA7B1834C8}"/>
                </a:ext>
              </a:extLst>
            </p:cNvPr>
            <p:cNvCxnSpPr>
              <a:cxnSpLocks/>
            </p:cNvCxnSpPr>
            <p:nvPr/>
          </p:nvCxnSpPr>
          <p:spPr>
            <a:xfrm>
              <a:off x="2206100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7957A9-3321-52E2-0E79-2028CE8A5CA9}"/>
                </a:ext>
              </a:extLst>
            </p:cNvPr>
            <p:cNvCxnSpPr>
              <a:cxnSpLocks/>
            </p:cNvCxnSpPr>
            <p:nvPr/>
          </p:nvCxnSpPr>
          <p:spPr>
            <a:xfrm>
              <a:off x="6544322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9567DA-0397-6BE8-5AEA-1B270BAF918C}"/>
                </a:ext>
              </a:extLst>
            </p:cNvPr>
            <p:cNvCxnSpPr>
              <a:cxnSpLocks/>
            </p:cNvCxnSpPr>
            <p:nvPr/>
          </p:nvCxnSpPr>
          <p:spPr>
            <a:xfrm>
              <a:off x="6273185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2E9A920-5A5F-13A4-6186-E1D3C52AA6B2}"/>
                </a:ext>
              </a:extLst>
            </p:cNvPr>
            <p:cNvCxnSpPr>
              <a:cxnSpLocks/>
            </p:cNvCxnSpPr>
            <p:nvPr/>
          </p:nvCxnSpPr>
          <p:spPr>
            <a:xfrm>
              <a:off x="6002046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0E0240-8FCE-30F8-7871-90F23EB69906}"/>
                </a:ext>
              </a:extLst>
            </p:cNvPr>
            <p:cNvCxnSpPr>
              <a:cxnSpLocks/>
            </p:cNvCxnSpPr>
            <p:nvPr/>
          </p:nvCxnSpPr>
          <p:spPr>
            <a:xfrm>
              <a:off x="5730907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E2BB68-5588-E0A1-DBCE-536535508CD2}"/>
                </a:ext>
              </a:extLst>
            </p:cNvPr>
            <p:cNvCxnSpPr>
              <a:cxnSpLocks/>
            </p:cNvCxnSpPr>
            <p:nvPr/>
          </p:nvCxnSpPr>
          <p:spPr>
            <a:xfrm>
              <a:off x="5459768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03CC9A6-1B7C-27DA-94CD-8C9E8BBEE85B}"/>
                </a:ext>
              </a:extLst>
            </p:cNvPr>
            <p:cNvCxnSpPr>
              <a:cxnSpLocks/>
            </p:cNvCxnSpPr>
            <p:nvPr/>
          </p:nvCxnSpPr>
          <p:spPr>
            <a:xfrm>
              <a:off x="5188629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E80FA44-408E-015D-5C8D-646B44D7FC70}"/>
                </a:ext>
              </a:extLst>
            </p:cNvPr>
            <p:cNvCxnSpPr>
              <a:cxnSpLocks/>
            </p:cNvCxnSpPr>
            <p:nvPr/>
          </p:nvCxnSpPr>
          <p:spPr>
            <a:xfrm>
              <a:off x="4917490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354E1EB-CBAE-D886-02CC-922BD99C50E1}"/>
                </a:ext>
              </a:extLst>
            </p:cNvPr>
            <p:cNvCxnSpPr>
              <a:cxnSpLocks/>
            </p:cNvCxnSpPr>
            <p:nvPr/>
          </p:nvCxnSpPr>
          <p:spPr>
            <a:xfrm>
              <a:off x="4646351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EFD8DD-D99B-4A7A-9470-D5669CEA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4046120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FCABDA1-4CDE-4959-D2C4-B1B2141729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3765117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50A688-3F5E-767E-6066-67A577AD70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3484114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52E6CE5-5BD1-65CF-2D4B-02D5EA78DB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3203111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04CE69-5CC6-841E-C518-CC2218ED4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2922108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4991526-41E9-70BB-1A67-E5202AC1EB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2641105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DBAD83-5BB3-57D7-5900-10A0A2E48B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6013141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28837F3-EBD0-FFD3-C425-45D0B308B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5732139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2533DEB-99AE-535A-6DE1-0689109E5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5451136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81620FD-A2FB-8A20-F8AB-48734305E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5170133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4DEBFC-624F-4BF4-1A87-C273C8F29B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4889130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3D4610-E740-E094-0A75-4CDC38626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4608127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6015D48-9B3F-E762-4BAD-9C7A18E4615B}"/>
              </a:ext>
            </a:extLst>
          </p:cNvPr>
          <p:cNvSpPr txBox="1"/>
          <p:nvPr/>
        </p:nvSpPr>
        <p:spPr>
          <a:xfrm>
            <a:off x="5664245" y="3506638"/>
            <a:ext cx="554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Re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B0727F-4581-1F6D-DAFC-3896F9FA08FC}"/>
              </a:ext>
            </a:extLst>
          </p:cNvPr>
          <p:cNvSpPr txBox="1"/>
          <p:nvPr/>
        </p:nvSpPr>
        <p:spPr>
          <a:xfrm>
            <a:off x="3091672" y="1206784"/>
            <a:ext cx="554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latin typeface="Roboto" panose="02000000000000000000" pitchFamily="2" charset="0"/>
                <a:ea typeface="Roboto" panose="02000000000000000000" pitchFamily="2" charset="0"/>
              </a:rPr>
              <a:t>Im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708054-270E-C188-4EE6-0FFDC3E49728}"/>
              </a:ext>
            </a:extLst>
          </p:cNvPr>
          <p:cNvCxnSpPr/>
          <p:nvPr/>
        </p:nvCxnSpPr>
        <p:spPr>
          <a:xfrm flipV="1">
            <a:off x="3103692" y="2317563"/>
            <a:ext cx="542278" cy="114694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4641EF-4C90-3478-3D4B-A1C3F19C729B}"/>
                  </a:ext>
                </a:extLst>
              </p:cNvPr>
              <p:cNvSpPr txBox="1"/>
              <p:nvPr/>
            </p:nvSpPr>
            <p:spPr>
              <a:xfrm>
                <a:off x="3778699" y="1883293"/>
                <a:ext cx="12578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=2+4</m:t>
                      </m:r>
                      <m:r>
                        <a:rPr lang="en-US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C4641EF-4C90-3478-3D4B-A1C3F19C7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699" y="1883293"/>
                <a:ext cx="125789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A5F2AF4-2FD5-02C6-2B01-35CA2A9F4222}"/>
              </a:ext>
            </a:extLst>
          </p:cNvPr>
          <p:cNvSpPr txBox="1"/>
          <p:nvPr/>
        </p:nvSpPr>
        <p:spPr>
          <a:xfrm>
            <a:off x="3538241" y="3438068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2A3D81-0C24-F38F-3F6F-A8086689EC20}"/>
              </a:ext>
            </a:extLst>
          </p:cNvPr>
          <p:cNvSpPr txBox="1"/>
          <p:nvPr/>
        </p:nvSpPr>
        <p:spPr>
          <a:xfrm>
            <a:off x="4063051" y="3432396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ACB2AB-0C06-DF28-994C-01B3B84B1836}"/>
              </a:ext>
            </a:extLst>
          </p:cNvPr>
          <p:cNvSpPr txBox="1"/>
          <p:nvPr/>
        </p:nvSpPr>
        <p:spPr>
          <a:xfrm>
            <a:off x="4605329" y="342475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0D1A9C-C500-7328-E820-46A509256D58}"/>
              </a:ext>
            </a:extLst>
          </p:cNvPr>
          <p:cNvSpPr txBox="1"/>
          <p:nvPr/>
        </p:nvSpPr>
        <p:spPr>
          <a:xfrm>
            <a:off x="1339509" y="3458399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-6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EA2514-CABC-7760-568F-7CB02DF2A8BB}"/>
              </a:ext>
            </a:extLst>
          </p:cNvPr>
          <p:cNvSpPr txBox="1"/>
          <p:nvPr/>
        </p:nvSpPr>
        <p:spPr>
          <a:xfrm>
            <a:off x="1864319" y="3452727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-4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3427D6-57EB-5162-C7AB-D58B03091A1F}"/>
              </a:ext>
            </a:extLst>
          </p:cNvPr>
          <p:cNvSpPr txBox="1"/>
          <p:nvPr/>
        </p:nvSpPr>
        <p:spPr>
          <a:xfrm>
            <a:off x="2406597" y="3445083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-2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9708AF-D75C-415E-343B-5A4EC1200F5F}"/>
              </a:ext>
            </a:extLst>
          </p:cNvPr>
          <p:cNvSpPr txBox="1"/>
          <p:nvPr/>
        </p:nvSpPr>
        <p:spPr>
          <a:xfrm>
            <a:off x="2986451" y="3445083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038AF7-C9FE-76CD-0A37-55512D1C99E7}"/>
              </a:ext>
            </a:extLst>
          </p:cNvPr>
          <p:cNvSpPr txBox="1"/>
          <p:nvPr/>
        </p:nvSpPr>
        <p:spPr>
          <a:xfrm>
            <a:off x="2912689" y="274629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3DCE0E-2B67-1990-C686-409F31732528}"/>
              </a:ext>
            </a:extLst>
          </p:cNvPr>
          <p:cNvSpPr txBox="1"/>
          <p:nvPr/>
        </p:nvSpPr>
        <p:spPr>
          <a:xfrm>
            <a:off x="2903700" y="219445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E1BA57-5DC0-4663-EE91-FC39423AA431}"/>
              </a:ext>
            </a:extLst>
          </p:cNvPr>
          <p:cNvSpPr txBox="1"/>
          <p:nvPr/>
        </p:nvSpPr>
        <p:spPr>
          <a:xfrm>
            <a:off x="2906635" y="164162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21EDD2-4E9F-051B-6E4F-E504BFD58EB7}"/>
              </a:ext>
            </a:extLst>
          </p:cNvPr>
          <p:cNvSpPr txBox="1"/>
          <p:nvPr/>
        </p:nvSpPr>
        <p:spPr>
          <a:xfrm>
            <a:off x="2880435" y="5012266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-6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268649-3B90-83BD-9BD1-481DD6D12AFB}"/>
              </a:ext>
            </a:extLst>
          </p:cNvPr>
          <p:cNvSpPr txBox="1"/>
          <p:nvPr/>
        </p:nvSpPr>
        <p:spPr>
          <a:xfrm>
            <a:off x="2871446" y="4460421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59B22A-9497-0247-3C50-23A0161B2428}"/>
              </a:ext>
            </a:extLst>
          </p:cNvPr>
          <p:cNvSpPr txBox="1"/>
          <p:nvPr/>
        </p:nvSpPr>
        <p:spPr>
          <a:xfrm>
            <a:off x="2874381" y="3907596"/>
            <a:ext cx="288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ea typeface="Roboto" panose="02000000000000000000" pitchFamily="2" charset="0"/>
              </a:rPr>
              <a:t>-2</a:t>
            </a: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51106EA0-7825-A661-9BFF-6E2427C6C6D9}"/>
              </a:ext>
            </a:extLst>
          </p:cNvPr>
          <p:cNvSpPr/>
          <p:nvPr/>
        </p:nvSpPr>
        <p:spPr>
          <a:xfrm>
            <a:off x="3041090" y="3127532"/>
            <a:ext cx="472592" cy="595818"/>
          </a:xfrm>
          <a:prstGeom prst="arc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87353B-E3E8-7AA4-0CC8-2D84CC174851}"/>
                  </a:ext>
                </a:extLst>
              </p:cNvPr>
              <p:cNvSpPr txBox="1"/>
              <p:nvPr/>
            </p:nvSpPr>
            <p:spPr>
              <a:xfrm>
                <a:off x="3233306" y="3177549"/>
                <a:ext cx="1894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65F0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>
                  <a:solidFill>
                    <a:srgbClr val="F65F0A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87353B-E3E8-7AA4-0CC8-2D84CC174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306" y="3177549"/>
                <a:ext cx="189474" cy="276999"/>
              </a:xfrm>
              <a:prstGeom prst="rect">
                <a:avLst/>
              </a:prstGeom>
              <a:blipFill>
                <a:blip r:embed="rId3"/>
                <a:stretch>
                  <a:fillRect l="-29032" r="-2580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ight Brace 64">
            <a:extLst>
              <a:ext uri="{FF2B5EF4-FFF2-40B4-BE49-F238E27FC236}">
                <a16:creationId xmlns:a16="http://schemas.microsoft.com/office/drawing/2014/main" id="{BBB94B6B-1765-6A58-C6BD-6284397F41EE}"/>
              </a:ext>
            </a:extLst>
          </p:cNvPr>
          <p:cNvSpPr/>
          <p:nvPr/>
        </p:nvSpPr>
        <p:spPr>
          <a:xfrm rot="12410233">
            <a:off x="2869355" y="2119092"/>
            <a:ext cx="360945" cy="1264513"/>
          </a:xfrm>
          <a:prstGeom prst="righ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2B6268-68CA-BA38-1BA5-5BFFFB4D30F3}"/>
              </a:ext>
            </a:extLst>
          </p:cNvPr>
          <p:cNvSpPr txBox="1"/>
          <p:nvPr/>
        </p:nvSpPr>
        <p:spPr>
          <a:xfrm>
            <a:off x="2515247" y="2421129"/>
            <a:ext cx="5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|c|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E82F9F7-C7B4-8034-1E04-13BF646133ED}"/>
                  </a:ext>
                </a:extLst>
              </p:cNvPr>
              <p:cNvSpPr txBox="1"/>
              <p:nvPr/>
            </p:nvSpPr>
            <p:spPr>
              <a:xfrm>
                <a:off x="6189548" y="1440000"/>
                <a:ext cx="6873905" cy="403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/>
                  <a:t> = size/length of complex number,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>
                    <a:solidFill>
                      <a:schemeClr val="accent6"/>
                    </a:solidFill>
                  </a:rPr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E82F9F7-C7B4-8034-1E04-13BF64613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548" y="1440000"/>
                <a:ext cx="6873905" cy="403252"/>
              </a:xfrm>
              <a:prstGeom prst="rect">
                <a:avLst/>
              </a:prstGeom>
              <a:blipFill>
                <a:blip r:embed="rId4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9E0A5C-88EC-AF7D-9C84-C17724C30925}"/>
                  </a:ext>
                </a:extLst>
              </p:cNvPr>
              <p:cNvSpPr txBox="1"/>
              <p:nvPr/>
            </p:nvSpPr>
            <p:spPr>
              <a:xfrm>
                <a:off x="6201567" y="1847087"/>
                <a:ext cx="3087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x-coordinate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C9E0A5C-88EC-AF7D-9C84-C17724C30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7" y="1847087"/>
                <a:ext cx="3087398" cy="369332"/>
              </a:xfrm>
              <a:prstGeom prst="rect">
                <a:avLst/>
              </a:prstGeom>
              <a:blipFill>
                <a:blip r:embed="rId5"/>
                <a:stretch>
                  <a:fillRect l="-15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EFDF83-4F4B-44F3-38E3-139622AAA606}"/>
                  </a:ext>
                </a:extLst>
              </p:cNvPr>
              <p:cNvSpPr txBox="1"/>
              <p:nvPr/>
            </p:nvSpPr>
            <p:spPr>
              <a:xfrm>
                <a:off x="6197127" y="2210880"/>
                <a:ext cx="3087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y-coordinate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7EFDF83-4F4B-44F3-38E3-139622AAA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127" y="2210880"/>
                <a:ext cx="3087398" cy="369332"/>
              </a:xfrm>
              <a:prstGeom prst="rect">
                <a:avLst/>
              </a:prstGeom>
              <a:blipFill>
                <a:blip r:embed="rId6"/>
                <a:stretch>
                  <a:fillRect l="-177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9A474EC-F408-A58E-65ED-B0FD9A53C157}"/>
                  </a:ext>
                </a:extLst>
              </p:cNvPr>
              <p:cNvSpPr txBox="1"/>
              <p:nvPr/>
            </p:nvSpPr>
            <p:spPr>
              <a:xfrm>
                <a:off x="6201567" y="2597722"/>
                <a:ext cx="3087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c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/>
                  <a:t> +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9A474EC-F408-A58E-65ED-B0FD9A53C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7" y="2597722"/>
                <a:ext cx="3087398" cy="369332"/>
              </a:xfrm>
              <a:prstGeom prst="rect">
                <a:avLst/>
              </a:prstGeom>
              <a:blipFill>
                <a:blip r:embed="rId7"/>
                <a:stretch>
                  <a:fillRect l="-15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9F0B9B-17E5-BC3C-8F8F-F3C07B8D7F2C}"/>
                  </a:ext>
                </a:extLst>
              </p:cNvPr>
              <p:cNvSpPr txBox="1"/>
              <p:nvPr/>
            </p:nvSpPr>
            <p:spPr>
              <a:xfrm>
                <a:off x="6378888" y="4777635"/>
                <a:ext cx="4037611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𝑖𝑠𝑖𝑛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F9F0B9B-17E5-BC3C-8F8F-F3C07B8D7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888" y="4777635"/>
                <a:ext cx="4037611" cy="473591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1B12436C-9A42-DE1E-054D-D1F7AECAAC18}"/>
              </a:ext>
            </a:extLst>
          </p:cNvPr>
          <p:cNvSpPr txBox="1"/>
          <p:nvPr/>
        </p:nvSpPr>
        <p:spPr>
          <a:xfrm>
            <a:off x="7077708" y="4198911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03B54F6-1D64-AC74-3297-E1C2B409E964}"/>
                  </a:ext>
                </a:extLst>
              </p:cNvPr>
              <p:cNvSpPr txBox="1"/>
              <p:nvPr/>
            </p:nvSpPr>
            <p:spPr>
              <a:xfrm>
                <a:off x="5937148" y="5354128"/>
                <a:ext cx="3347377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03B54F6-1D64-AC74-3297-E1C2B409E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148" y="5354128"/>
                <a:ext cx="3347377" cy="477888"/>
              </a:xfrm>
              <a:prstGeom prst="rect">
                <a:avLst/>
              </a:prstGeom>
              <a:blipFill>
                <a:blip r:embed="rId9"/>
                <a:stretch>
                  <a:fillRect b="-16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22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  <p:bldP spid="78" grpId="0"/>
      <p:bldP spid="79" grpId="0"/>
      <p:bldP spid="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EA02-8509-D3B0-2E00-1BFBD949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expressions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9F1274-02D4-A026-3233-F7271ADC9C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777372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/>
                  <a:t>Consider complex number: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𝑖𝑏</m:t>
                    </m:r>
                  </m:oMath>
                </a14:m>
                <a:r>
                  <a:rPr lang="en-US" i="1">
                    <a:latin typeface="Cambria Math" panose="02040503050406030204" pitchFamily="18" charset="0"/>
                  </a:rPr>
                  <a:t>=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/>
                  <a:t>Its complex conjugate is defined as: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𝑖𝑏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/>
              </a:p>
              <a:p>
                <a:pPr marL="349250" lvl="1" indent="0">
                  <a:buFont typeface="Arial" panose="020B0604020202020204" pitchFamily="34" charset="0"/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lvl="1"/>
                <a:endParaRPr lang="en-US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9F1274-02D4-A026-3233-F7271ADC9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777372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217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4C43A52-5F78-E284-C445-CE33A058780E}"/>
              </a:ext>
            </a:extLst>
          </p:cNvPr>
          <p:cNvGrpSpPr/>
          <p:nvPr/>
        </p:nvGrpSpPr>
        <p:grpSpPr>
          <a:xfrm>
            <a:off x="3167849" y="2119679"/>
            <a:ext cx="5662474" cy="3906175"/>
            <a:chOff x="1546194" y="2361460"/>
            <a:chExt cx="5662474" cy="390617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204793F-47D9-1954-3FA2-AD7725DAB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5212" y="2361460"/>
              <a:ext cx="0" cy="39061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631D511-E8FB-65C6-3C5F-77EEAEE4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6194" y="4327123"/>
              <a:ext cx="566247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ED0CEF-F909-DF44-0291-B42C7FC0F0C8}"/>
                </a:ext>
              </a:extLst>
            </p:cNvPr>
            <p:cNvCxnSpPr>
              <a:cxnSpLocks/>
            </p:cNvCxnSpPr>
            <p:nvPr/>
          </p:nvCxnSpPr>
          <p:spPr>
            <a:xfrm>
              <a:off x="4104073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7600853-8632-6912-D7D2-E5B7B9187565}"/>
                </a:ext>
              </a:extLst>
            </p:cNvPr>
            <p:cNvCxnSpPr>
              <a:cxnSpLocks/>
            </p:cNvCxnSpPr>
            <p:nvPr/>
          </p:nvCxnSpPr>
          <p:spPr>
            <a:xfrm>
              <a:off x="3832934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CF2936-4461-39A8-7AA2-0A70BBE368E6}"/>
                </a:ext>
              </a:extLst>
            </p:cNvPr>
            <p:cNvCxnSpPr>
              <a:cxnSpLocks/>
            </p:cNvCxnSpPr>
            <p:nvPr/>
          </p:nvCxnSpPr>
          <p:spPr>
            <a:xfrm>
              <a:off x="3561795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9BC418E-777F-951E-AB8F-F6FB52CDD5EF}"/>
                </a:ext>
              </a:extLst>
            </p:cNvPr>
            <p:cNvCxnSpPr>
              <a:cxnSpLocks/>
            </p:cNvCxnSpPr>
            <p:nvPr/>
          </p:nvCxnSpPr>
          <p:spPr>
            <a:xfrm>
              <a:off x="3290656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5670E2-1BE7-422F-45F7-631B8779B26A}"/>
                </a:ext>
              </a:extLst>
            </p:cNvPr>
            <p:cNvCxnSpPr>
              <a:cxnSpLocks/>
            </p:cNvCxnSpPr>
            <p:nvPr/>
          </p:nvCxnSpPr>
          <p:spPr>
            <a:xfrm>
              <a:off x="3019517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CFF6A7A-C691-BCFC-9D51-FDC15C194AF1}"/>
                </a:ext>
              </a:extLst>
            </p:cNvPr>
            <p:cNvCxnSpPr>
              <a:cxnSpLocks/>
            </p:cNvCxnSpPr>
            <p:nvPr/>
          </p:nvCxnSpPr>
          <p:spPr>
            <a:xfrm>
              <a:off x="2748378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09706F-9323-D722-B9CE-0DEE864CB157}"/>
                </a:ext>
              </a:extLst>
            </p:cNvPr>
            <p:cNvCxnSpPr>
              <a:cxnSpLocks/>
            </p:cNvCxnSpPr>
            <p:nvPr/>
          </p:nvCxnSpPr>
          <p:spPr>
            <a:xfrm>
              <a:off x="2477239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C97403A-B917-1E09-D91C-55DAAA5BD254}"/>
                </a:ext>
              </a:extLst>
            </p:cNvPr>
            <p:cNvCxnSpPr>
              <a:cxnSpLocks/>
            </p:cNvCxnSpPr>
            <p:nvPr/>
          </p:nvCxnSpPr>
          <p:spPr>
            <a:xfrm>
              <a:off x="2206100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51CA8A-1DF2-FB06-728C-2A5B77B3EBFB}"/>
                </a:ext>
              </a:extLst>
            </p:cNvPr>
            <p:cNvCxnSpPr>
              <a:cxnSpLocks/>
            </p:cNvCxnSpPr>
            <p:nvPr/>
          </p:nvCxnSpPr>
          <p:spPr>
            <a:xfrm>
              <a:off x="6544322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C8113C7-AA96-53F4-7BBE-F38DCA3E03F3}"/>
                </a:ext>
              </a:extLst>
            </p:cNvPr>
            <p:cNvCxnSpPr>
              <a:cxnSpLocks/>
            </p:cNvCxnSpPr>
            <p:nvPr/>
          </p:nvCxnSpPr>
          <p:spPr>
            <a:xfrm>
              <a:off x="6273185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0E43193-65A0-4C24-F454-84A2993E982F}"/>
                </a:ext>
              </a:extLst>
            </p:cNvPr>
            <p:cNvCxnSpPr>
              <a:cxnSpLocks/>
            </p:cNvCxnSpPr>
            <p:nvPr/>
          </p:nvCxnSpPr>
          <p:spPr>
            <a:xfrm>
              <a:off x="6002046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16DD2D3-4A29-C51A-7616-76C36E5078A6}"/>
                </a:ext>
              </a:extLst>
            </p:cNvPr>
            <p:cNvCxnSpPr>
              <a:cxnSpLocks/>
            </p:cNvCxnSpPr>
            <p:nvPr/>
          </p:nvCxnSpPr>
          <p:spPr>
            <a:xfrm>
              <a:off x="5730907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94D72E0-A4FC-552E-05C7-871D1C3C6C0E}"/>
                </a:ext>
              </a:extLst>
            </p:cNvPr>
            <p:cNvCxnSpPr>
              <a:cxnSpLocks/>
            </p:cNvCxnSpPr>
            <p:nvPr/>
          </p:nvCxnSpPr>
          <p:spPr>
            <a:xfrm>
              <a:off x="5459768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CBEFCF2-6437-6440-3884-D88A098E4513}"/>
                </a:ext>
              </a:extLst>
            </p:cNvPr>
            <p:cNvCxnSpPr>
              <a:cxnSpLocks/>
            </p:cNvCxnSpPr>
            <p:nvPr/>
          </p:nvCxnSpPr>
          <p:spPr>
            <a:xfrm>
              <a:off x="5188629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BDAC776-6D63-77CF-74CE-9203F5AEF8A3}"/>
                </a:ext>
              </a:extLst>
            </p:cNvPr>
            <p:cNvCxnSpPr>
              <a:cxnSpLocks/>
            </p:cNvCxnSpPr>
            <p:nvPr/>
          </p:nvCxnSpPr>
          <p:spPr>
            <a:xfrm>
              <a:off x="4917490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B4B9E0-FD17-CA92-58BB-595F239C5E97}"/>
                </a:ext>
              </a:extLst>
            </p:cNvPr>
            <p:cNvCxnSpPr>
              <a:cxnSpLocks/>
            </p:cNvCxnSpPr>
            <p:nvPr/>
          </p:nvCxnSpPr>
          <p:spPr>
            <a:xfrm>
              <a:off x="4646351" y="2432481"/>
              <a:ext cx="0" cy="3835154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61393F-95C3-E714-B14A-507248F25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4046120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103AA3D-3608-D972-7F7D-5ACCFE097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3765117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3837C18-C410-86D9-B13D-9A4BCE3CE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3484114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C0511E-F589-F693-C13B-981EF2F38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3203111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777353E-A98F-AB2F-E4F6-D768CDBAF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2922108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1F2DB6-B00B-7A37-0253-9251F74510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2641105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3B933F-B9A7-F8D7-3D2C-4F310818F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6013141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705D76-F08F-4635-2890-6D4F1A7AC8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5732139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19E495D-8B4A-0B4A-6EC3-AC57C4F02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5451136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05203BB-1C79-04F9-FE24-7E1F7ED432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5170133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010CED-365A-CAB5-1BD1-3B3900557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4889130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1B6965E-34AC-9DD0-3A06-4FBE76409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7354" y="4608127"/>
              <a:ext cx="4860154" cy="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AF7D48F-6A93-61CB-60CB-DEAAFBC17454}"/>
              </a:ext>
            </a:extLst>
          </p:cNvPr>
          <p:cNvSpPr txBox="1"/>
          <p:nvPr/>
        </p:nvSpPr>
        <p:spPr>
          <a:xfrm>
            <a:off x="8541152" y="4137514"/>
            <a:ext cx="554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Re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FBF4E7-C9F3-023F-91BF-127C1013B6EB}"/>
              </a:ext>
            </a:extLst>
          </p:cNvPr>
          <p:cNvSpPr txBox="1"/>
          <p:nvPr/>
        </p:nvSpPr>
        <p:spPr>
          <a:xfrm>
            <a:off x="5984847" y="1850551"/>
            <a:ext cx="554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>
                <a:solidFill>
                  <a:schemeClr val="accent2"/>
                </a:solidFill>
              </a:rPr>
              <a:t>Im</a:t>
            </a:r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56E9FB3-03C2-B310-25B1-6756681E1AE3}"/>
              </a:ext>
            </a:extLst>
          </p:cNvPr>
          <p:cNvCxnSpPr/>
          <p:nvPr/>
        </p:nvCxnSpPr>
        <p:spPr>
          <a:xfrm flipV="1">
            <a:off x="5996867" y="2961330"/>
            <a:ext cx="542278" cy="114694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E492E-50CA-880F-7D49-552F356E085D}"/>
                  </a:ext>
                </a:extLst>
              </p:cNvPr>
              <p:cNvSpPr txBox="1"/>
              <p:nvPr/>
            </p:nvSpPr>
            <p:spPr>
              <a:xfrm>
                <a:off x="6636942" y="2620482"/>
                <a:ext cx="12578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𝑖𝑏</m:t>
                      </m:r>
                    </m:oMath>
                  </m:oMathPara>
                </a14:m>
                <a:endParaRPr lang="en-US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77E492E-50CA-880F-7D49-552F356E0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942" y="2620482"/>
                <a:ext cx="125789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14ABBB-1254-876F-B0BF-16ED61AE5A64}"/>
              </a:ext>
            </a:extLst>
          </p:cNvPr>
          <p:cNvCxnSpPr>
            <a:cxnSpLocks/>
          </p:cNvCxnSpPr>
          <p:nvPr/>
        </p:nvCxnSpPr>
        <p:spPr>
          <a:xfrm>
            <a:off x="6005842" y="4092722"/>
            <a:ext cx="542278" cy="1146947"/>
          </a:xfrm>
          <a:prstGeom prst="straightConnector1">
            <a:avLst/>
          </a:prstGeom>
          <a:ln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5E0B8C-808A-69C4-BA7A-2549538265ED}"/>
                  </a:ext>
                </a:extLst>
              </p:cNvPr>
              <p:cNvSpPr txBox="1"/>
              <p:nvPr/>
            </p:nvSpPr>
            <p:spPr>
              <a:xfrm>
                <a:off x="6623676" y="5024688"/>
                <a:ext cx="139572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𝑖𝑏</m:t>
                      </m:r>
                    </m:oMath>
                  </m:oMathPara>
                </a14:m>
                <a:endParaRPr lang="en-US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5E0B8C-808A-69C4-BA7A-254953826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676" y="5024688"/>
                <a:ext cx="13957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58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DEA02-8509-D3B0-2E00-1BFBD949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expressions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9F1274-02D4-A026-3233-F7271ADC9C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777372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/>
                  <a:t>Consider complex number: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𝑖𝑏</m:t>
                    </m:r>
                  </m:oMath>
                </a14:m>
                <a:r>
                  <a:rPr lang="en-US" i="1">
                    <a:latin typeface="Cambria Math" panose="02040503050406030204" pitchFamily="18" charset="0"/>
                  </a:rPr>
                  <a:t>=</a:t>
                </a:r>
                <a:r>
                  <a:rPr lang="en-US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/>
                  <a:t>Its complex conjugate is defined as: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𝑖𝑏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endParaRPr lang="en-US"/>
              </a:p>
              <a:p>
                <a:pPr marL="349250" lvl="1" indent="0">
                  <a:buFont typeface="Arial" panose="020B0604020202020204" pitchFamily="34" charset="0"/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lvl="1"/>
                <a:endParaRPr lang="en-US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9F1274-02D4-A026-3233-F7271ADC9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777372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217" t="-23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6EEA81E3-B527-9DD7-5A54-7C9C88A862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623" y="2626337"/>
                <a:ext cx="10515600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Product of a complex number with its complex conjugate is always real: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𝑖𝑏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rad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i="1">
                  <a:latin typeface="Cambria Math" panose="02040503050406030204" pitchFamily="18" charset="0"/>
                </a:endParaRPr>
              </a:p>
              <a:p>
                <a:pPr lvl="1"/>
                <a:endParaRPr lang="en-US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6EEA81E3-B527-9DD7-5A54-7C9C88A86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23" y="2626337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01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B91F-8FCC-93F5-EA50-5B8EE17D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Amplitude and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52F00-D887-AC4B-D118-3E53F98EE5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0081" y="961901"/>
                <a:ext cx="10515600" cy="5250688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Consider a monochromatic wave: </a:t>
                </a:r>
              </a:p>
              <a:p>
                <a:pPr marL="34925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</a:rPr>
                  <a:t>By trigonometric identity for difference of two angles:</a:t>
                </a:r>
              </a:p>
              <a:p>
                <a:pPr marL="34925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 dirty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i="1" dirty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i="1" dirty="0" err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34925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i="1" dirty="0" err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F52F00-D887-AC4B-D118-3E53F98EE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81" y="961901"/>
                <a:ext cx="10515600" cy="5250688"/>
              </a:xfrm>
              <a:prstGeom prst="rect">
                <a:avLst/>
              </a:prstGeom>
              <a:blipFill>
                <a:blip r:embed="rId2"/>
                <a:stretch>
                  <a:fillRect l="-812" t="-2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5E06A1-27DA-316B-472D-0FFEDD97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74" y="2030680"/>
            <a:ext cx="6106661" cy="253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FF1C-3E2E-48BA-E985-E3F1A3FB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Amplitude and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276D0-449F-E3A6-6CD0-CF10FDD5D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074" y="943796"/>
                <a:ext cx="4876472" cy="56461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Monochromatic wave: </a:t>
                </a:r>
              </a:p>
              <a:p>
                <a:pPr marL="0" indent="0">
                  <a:buNone/>
                </a:pPr>
                <a:endParaRPr lang="en-US" sz="24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34925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349250" lvl="1" indent="0">
                  <a:buFont typeface="Arial" panose="020B0604020202020204" pitchFamily="34" charset="0"/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34925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dirty="0" err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i="1" dirty="0" err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/>
              </a:p>
              <a:p>
                <a:pPr marL="349250" lvl="1" indent="0">
                  <a:buFont typeface="Arial" panose="020B0604020202020204" pitchFamily="34" charset="0"/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sz="22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Therefore,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specify both amplitude,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2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and phase, </a:t>
                </a:r>
                <a14:m>
                  <m:oMath xmlns:m="http://schemas.openxmlformats.org/officeDocument/2006/math">
                    <m:r>
                      <a:rPr lang="el-GR" sz="2200" i="1" dirty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22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of the wave:</a:t>
                </a:r>
              </a:p>
              <a:p>
                <a:pPr marL="0" indent="0">
                  <a:buNone/>
                </a:pPr>
                <a:endParaRPr lang="en-US" sz="22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sz="2400"/>
                  <a:t> and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dirty="0" smtClean="0">
                        <a:latin typeface="Cambria Math" panose="02040503050406030204" pitchFamily="18" charset="0"/>
                      </a:rPr>
                      <m:t>atan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type m:val="li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5276D0-449F-E3A6-6CD0-CF10FDD5D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74" y="943796"/>
                <a:ext cx="4876472" cy="5646189"/>
              </a:xfrm>
              <a:prstGeom prst="rect">
                <a:avLst/>
              </a:prstGeom>
              <a:blipFill>
                <a:blip r:embed="rId2"/>
                <a:stretch>
                  <a:fillRect l="-1875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A13F576-6B1A-0F39-8CD5-4E5FBFAF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59" y="2186843"/>
            <a:ext cx="5197367" cy="222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01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1073</Words>
  <Application>Microsoft Macintosh PowerPoint</Application>
  <PresentationFormat>Widescreen</PresentationFormat>
  <Paragraphs>257</Paragraphs>
  <Slides>29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Helvetica Light</vt:lpstr>
      <vt:lpstr>Roboto</vt:lpstr>
      <vt:lpstr>Roboto Thin</vt:lpstr>
      <vt:lpstr>Office Theme</vt:lpstr>
      <vt:lpstr>GEOL593: Seismology and Earth Structure, Spring 2023</vt:lpstr>
      <vt:lpstr>PowerPoint Presentation</vt:lpstr>
      <vt:lpstr>Review of complex numbers</vt:lpstr>
      <vt:lpstr>The complex plane</vt:lpstr>
      <vt:lpstr>The complex plane</vt:lpstr>
      <vt:lpstr>Useful expressions</vt:lpstr>
      <vt:lpstr>Useful expressions</vt:lpstr>
      <vt:lpstr>Amplitude and phase</vt:lpstr>
      <vt:lpstr>Amplitude and phase</vt:lpstr>
      <vt:lpstr>Complex coefficients</vt:lpstr>
      <vt:lpstr>Fourier series</vt:lpstr>
      <vt:lpstr>Fourier transform</vt:lpstr>
      <vt:lpstr>Amplitude/ phase spectrum</vt:lpstr>
      <vt:lpstr>Power spectrum</vt:lpstr>
      <vt:lpstr>Properties of the Fourier Transform</vt:lpstr>
      <vt:lpstr>Digital signals and sampling</vt:lpstr>
      <vt:lpstr>Discrete Fourier Transform</vt:lpstr>
      <vt:lpstr>Digital filters</vt:lpstr>
      <vt:lpstr>Filter design/ order</vt:lpstr>
      <vt:lpstr>Causal vs acausal filters</vt:lpstr>
      <vt:lpstr>Fun with FFTs</vt:lpstr>
      <vt:lpstr>Spectrograms</vt:lpstr>
      <vt:lpstr>Convolution</vt:lpstr>
      <vt:lpstr>Convolution</vt:lpstr>
      <vt:lpstr>Convolution</vt:lpstr>
      <vt:lpstr>Hilbert transform</vt:lpstr>
      <vt:lpstr>Deconvolution</vt:lpstr>
      <vt:lpstr>Removing the instrument response</vt:lpstr>
      <vt:lpstr>Obspy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GEOL593: Seismology and Earth Structure</dc:title>
  <dc:creator>Ross Ronan Maguire</dc:creator>
  <cp:lastModifiedBy>Ross Maguire</cp:lastModifiedBy>
  <cp:revision>1</cp:revision>
  <dcterms:created xsi:type="dcterms:W3CDTF">2022-12-24T17:40:42Z</dcterms:created>
  <dcterms:modified xsi:type="dcterms:W3CDTF">2023-01-24T15:06:05Z</dcterms:modified>
</cp:coreProperties>
</file>